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4411-AA2E-4585-8AC9-4DF72F670943}" type="datetimeFigureOut">
              <a:rPr lang="en-US" smtClean="0"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6C97-E534-4E42-8301-9153321F47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4411-AA2E-4585-8AC9-4DF72F670943}" type="datetimeFigureOut">
              <a:rPr lang="en-US" smtClean="0"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6C97-E534-4E42-8301-9153321F47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4411-AA2E-4585-8AC9-4DF72F670943}" type="datetimeFigureOut">
              <a:rPr lang="en-US" smtClean="0"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6C97-E534-4E42-8301-9153321F47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4411-AA2E-4585-8AC9-4DF72F670943}" type="datetimeFigureOut">
              <a:rPr lang="en-US" smtClean="0"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6C97-E534-4E42-8301-9153321F47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4411-AA2E-4585-8AC9-4DF72F670943}" type="datetimeFigureOut">
              <a:rPr lang="en-US" smtClean="0"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6C97-E534-4E42-8301-9153321F47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4411-AA2E-4585-8AC9-4DF72F670943}" type="datetimeFigureOut">
              <a:rPr lang="en-US" smtClean="0"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6C97-E534-4E42-8301-9153321F47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4411-AA2E-4585-8AC9-4DF72F670943}" type="datetimeFigureOut">
              <a:rPr lang="en-US" smtClean="0"/>
              <a:t>9/26/2009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6C97-E534-4E42-8301-9153321F47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4411-AA2E-4585-8AC9-4DF72F670943}" type="datetimeFigureOut">
              <a:rPr lang="en-US" smtClean="0"/>
              <a:t>9/26/2009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6C97-E534-4E42-8301-9153321F47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4411-AA2E-4585-8AC9-4DF72F670943}" type="datetimeFigureOut">
              <a:rPr lang="en-US" smtClean="0"/>
              <a:t>9/26/2009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6C97-E534-4E42-8301-9153321F47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4411-AA2E-4585-8AC9-4DF72F670943}" type="datetimeFigureOut">
              <a:rPr lang="en-US" smtClean="0"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6C97-E534-4E42-8301-9153321F47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4411-AA2E-4585-8AC9-4DF72F670943}" type="datetimeFigureOut">
              <a:rPr lang="en-US" smtClean="0"/>
              <a:t>9/26/2009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6C97-E534-4E42-8301-9153321F47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74411-AA2E-4585-8AC9-4DF72F670943}" type="datetimeFigureOut">
              <a:rPr lang="en-US" smtClean="0"/>
              <a:t>9/26/2009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B6C97-E534-4E42-8301-9153321F47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eriding.net/media/photos/history/castles/080909_rfoster_mp_his_castles_bam_0088.jpg&amp;imgrefurl=http://www.eriding.net/media/Castles.shtml&amp;usg=__rlRe4ZH-Wh7B0ZC3LH0WSlgDUCg=&amp;h=600&amp;w=800&amp;sz=292&amp;hl=en&amp;start=18&amp;tbnid=E1_OspNx2haViM:&amp;tbnh=107&amp;tbnw=143&amp;prev=/images%3Fq%3Dcastles%26gbv%3D2%26hl%3Den%26rls%3Di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google.com/imgres?imgurl=http://www.medwaylines.com/Castle%2520Keep.JPG&amp;imgrefurl=http://www.medwaylines.com/rochestercastle.htm&amp;usg=__whcn-wSV5DyPTGewtyo6Dsvjsds=&amp;h=528&amp;w=704&amp;sz=51&amp;hl=en&amp;start=8&amp;um=1&amp;tbnid=l37cWdS1l3gJ6M:&amp;tbnh=105&amp;tbnw=140&amp;prev=/images%3Fq%3Dcastle%2Bkeep%26hl%3Den%26rls%3Dig%26um%3D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goireland.com/vacations/pics/selfdrive_castles_and_mano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7060" y="0"/>
            <a:ext cx="4026940" cy="2828925"/>
          </a:xfrm>
          <a:prstGeom prst="rect">
            <a:avLst/>
          </a:prstGeom>
          <a:noFill/>
        </p:spPr>
      </p:pic>
      <p:pic>
        <p:nvPicPr>
          <p:cNvPr id="1030" name="Picture 6" descr="http://t2.gstatic.com/images?q=tbn:E1_OspNx2haViM:http://www.eriding.net/media/photos/history/castles/080909_rfoster_mp_his_castles_bam_0088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3779091"/>
            <a:ext cx="4114800" cy="3078909"/>
          </a:xfrm>
          <a:prstGeom prst="rect">
            <a:avLst/>
          </a:prstGeom>
          <a:noFill/>
        </p:spPr>
      </p:pic>
      <p:pic>
        <p:nvPicPr>
          <p:cNvPr id="1028" name="Picture 4" descr="http://www.kidcyber.com.au/IMAGES/medieval-castl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" y="3733800"/>
            <a:ext cx="4444469" cy="3124200"/>
          </a:xfrm>
          <a:prstGeom prst="rect">
            <a:avLst/>
          </a:prstGeom>
          <a:noFill/>
        </p:spPr>
      </p:pic>
      <p:pic>
        <p:nvPicPr>
          <p:cNvPr id="1026" name="Picture 2" descr="http://newcastle.northernlife.biz/castles9op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5076825" cy="38100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By: Michael Lamb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52600" y="1752600"/>
            <a:ext cx="552445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5715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CASTLES</a:t>
            </a:r>
            <a:endParaRPr lang="en-US" sz="8000" b="1" cap="none" spc="0" dirty="0">
              <a:ln w="5715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0" y="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9/26/09</a:t>
            </a:r>
          </a:p>
          <a:p>
            <a:r>
              <a:rPr lang="en-US" sz="2000" b="1" dirty="0" smtClean="0"/>
              <a:t>6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period</a:t>
            </a:r>
            <a:endParaRPr lang="en-US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Castles cont.</a:t>
            </a:r>
            <a:endParaRPr lang="en-US" dirty="0"/>
          </a:p>
        </p:txBody>
      </p:sp>
      <p:pic>
        <p:nvPicPr>
          <p:cNvPr id="22530" name="Picture 2" descr="http://t0.gstatic.com/images?q=tbn:l37cWdS1l3gJ6M:http://www.medwaylines.com/Castle%2520Keep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905000"/>
            <a:ext cx="4165600" cy="3124200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2971800" y="2286000"/>
            <a:ext cx="18288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76800" y="190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keep</a:t>
            </a:r>
            <a:endParaRPr lang="en-US" dirty="0"/>
          </a:p>
        </p:txBody>
      </p:sp>
      <p:pic>
        <p:nvPicPr>
          <p:cNvPr id="22532" name="Picture 4" descr="http://www.grandorientalruggallery.com/images/gallery/tapestries/tapestries_rug_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200400"/>
            <a:ext cx="3429000" cy="3281340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>
          <a:xfrm rot="5400000">
            <a:off x="7010400" y="2667000"/>
            <a:ext cx="6858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86600" y="2209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tapestries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W</a:t>
            </a:r>
            <a:r>
              <a:rPr lang="en-US" dirty="0" smtClean="0"/>
              <a:t>ere Castles Used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Houses for the Lord and his family.</a:t>
            </a:r>
          </a:p>
          <a:p>
            <a:r>
              <a:rPr lang="en-US" dirty="0" smtClean="0"/>
              <a:t>Military Bases of operation</a:t>
            </a:r>
          </a:p>
          <a:p>
            <a:r>
              <a:rPr lang="en-US" dirty="0" smtClean="0"/>
              <a:t>Forts outside of enemy territory</a:t>
            </a:r>
          </a:p>
          <a:p>
            <a:r>
              <a:rPr lang="en-US" dirty="0" smtClean="0"/>
              <a:t>To tax river-riders.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Were the </a:t>
            </a:r>
            <a:r>
              <a:rPr lang="en-US" dirty="0"/>
              <a:t>E</a:t>
            </a:r>
            <a:r>
              <a:rPr lang="en-US" dirty="0" smtClean="0"/>
              <a:t>arliest Castles?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earliest castles were called Motte and Bailey castles and they looked like this.</a:t>
            </a:r>
            <a:endParaRPr lang="en-US" dirty="0"/>
          </a:p>
        </p:txBody>
      </p:sp>
      <p:pic>
        <p:nvPicPr>
          <p:cNvPr id="14338" name="Picture 2" descr="http://campus.belmont.edu/honors/122OnlineText/mot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647950"/>
            <a:ext cx="6762750" cy="4210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Castles?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countries such as Ireland, Scotland, France, Italy, Britain, Germany, and even Japan!</a:t>
            </a:r>
            <a:endParaRPr lang="en-US" dirty="0"/>
          </a:p>
        </p:txBody>
      </p:sp>
      <p:pic>
        <p:nvPicPr>
          <p:cNvPr id="16390" name="Picture 6" descr="http://newcastle.northernlife.biz/castles9o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3884341"/>
            <a:ext cx="3962400" cy="2973659"/>
          </a:xfrm>
          <a:prstGeom prst="rect">
            <a:avLst/>
          </a:prstGeom>
          <a:noFill/>
        </p:spPr>
      </p:pic>
      <p:pic>
        <p:nvPicPr>
          <p:cNvPr id="16392" name="Picture 8" descr="http://www.yofavo.com/wp-content/uploads/2009/01/himeji-cast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576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Components </a:t>
            </a:r>
            <a:br>
              <a:rPr lang="en-US" dirty="0" smtClean="0"/>
            </a:br>
            <a:r>
              <a:rPr lang="en-US" dirty="0" smtClean="0"/>
              <a:t>That </a:t>
            </a:r>
            <a:r>
              <a:rPr lang="en-US" dirty="0"/>
              <a:t>M</a:t>
            </a:r>
            <a:r>
              <a:rPr lang="en-US" dirty="0" smtClean="0"/>
              <a:t>ake a Castle </a:t>
            </a:r>
            <a:r>
              <a:rPr lang="en-US" dirty="0"/>
              <a:t>A</a:t>
            </a:r>
            <a:r>
              <a:rPr lang="en-US" dirty="0" smtClean="0"/>
              <a:t>re;</a:t>
            </a:r>
            <a:endParaRPr lang="en-US" dirty="0"/>
          </a:p>
        </p:txBody>
      </p:sp>
      <p:pic>
        <p:nvPicPr>
          <p:cNvPr id="17410" name="Picture 2" descr="http://www.akkermanfortress.org/Mathieu%20Report/Fig%2027-South%20Curtain%20Internal%20Ea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52600"/>
            <a:ext cx="3981450" cy="2438400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>
            <a:stCxn id="7" idx="2"/>
          </p:cNvCxnSpPr>
          <p:nvPr/>
        </p:nvCxnSpPr>
        <p:spPr>
          <a:xfrm rot="16200000" flipH="1">
            <a:off x="627966" y="1999565"/>
            <a:ext cx="1258671" cy="6858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600" y="1066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Crenels and Merlons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4572000" y="3276600"/>
            <a:ext cx="4343400" cy="3048000"/>
            <a:chOff x="228600" y="4191000"/>
            <a:chExt cx="3733800" cy="2667000"/>
          </a:xfrm>
        </p:grpSpPr>
        <p:pic>
          <p:nvPicPr>
            <p:cNvPr id="17412" name="Picture 4" descr="http://www.gradovi.net/data/bled/PICT5568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600" y="4191000"/>
              <a:ext cx="2002573" cy="2667000"/>
            </a:xfrm>
            <a:prstGeom prst="rect">
              <a:avLst/>
            </a:prstGeom>
            <a:noFill/>
          </p:spPr>
        </p:pic>
        <p:cxnSp>
          <p:nvCxnSpPr>
            <p:cNvPr id="11" name="Straight Arrow Connector 10"/>
            <p:cNvCxnSpPr/>
            <p:nvPr/>
          </p:nvCxnSpPr>
          <p:spPr>
            <a:xfrm rot="10800000" flipV="1">
              <a:off x="1143000" y="4572000"/>
              <a:ext cx="1676400" cy="68580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514600" y="4267200"/>
              <a:ext cx="1447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Arrow loops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Castles cont.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1676400"/>
            <a:ext cx="3733800" cy="2987040"/>
            <a:chOff x="2667000" y="3870960"/>
            <a:chExt cx="3733800" cy="2987040"/>
          </a:xfrm>
        </p:grpSpPr>
        <p:pic>
          <p:nvPicPr>
            <p:cNvPr id="5" name="Picture 6" descr="http://cache.virtualtourist.com/1/2489618-Smithsonian_Institute_Castle-Washington_DC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67200" y="3870960"/>
              <a:ext cx="2133600" cy="2987040"/>
            </a:xfrm>
            <a:prstGeom prst="rect">
              <a:avLst/>
            </a:prstGeom>
            <a:noFill/>
          </p:spPr>
        </p:pic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3962400" y="4876800"/>
              <a:ext cx="762000" cy="762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667000" y="5334000"/>
              <a:ext cx="16764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Turret/tower</a:t>
              </a:r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114800" y="3048000"/>
            <a:ext cx="4191000" cy="3486150"/>
            <a:chOff x="4953000" y="1676400"/>
            <a:chExt cx="4191000" cy="3486150"/>
          </a:xfrm>
        </p:grpSpPr>
        <p:pic>
          <p:nvPicPr>
            <p:cNvPr id="9" name="Picture 8" descr="http://etc.usf.edu/clipart/26300/26339/portcullis_26339_lg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20277" y="1676400"/>
              <a:ext cx="2623723" cy="3486150"/>
            </a:xfrm>
            <a:prstGeom prst="rect">
              <a:avLst/>
            </a:prstGeom>
            <a:noFill/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5943600" y="2895600"/>
              <a:ext cx="1066800" cy="30480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953000" y="2590800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portcullis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Castles cont.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3429000" y="3352800"/>
            <a:ext cx="6172200" cy="3505200"/>
            <a:chOff x="3581400" y="2057400"/>
            <a:chExt cx="6172200" cy="3505200"/>
          </a:xfrm>
        </p:grpSpPr>
        <p:grpSp>
          <p:nvGrpSpPr>
            <p:cNvPr id="12" name="Group 11"/>
            <p:cNvGrpSpPr/>
            <p:nvPr/>
          </p:nvGrpSpPr>
          <p:grpSpPr>
            <a:xfrm>
              <a:off x="3581400" y="2057400"/>
              <a:ext cx="5181600" cy="3505200"/>
              <a:chOff x="0" y="1295400"/>
              <a:chExt cx="3886200" cy="2515696"/>
            </a:xfrm>
          </p:grpSpPr>
          <p:pic>
            <p:nvPicPr>
              <p:cNvPr id="18434" name="Picture 2" descr="http://www.speacock.net/albums/album109/UK_July_06_6th_SW59_Caerphilly_castle_lake_moats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295400"/>
                <a:ext cx="3352800" cy="2515696"/>
              </a:xfrm>
              <a:prstGeom prst="rect">
                <a:avLst/>
              </a:prstGeom>
              <a:noFill/>
            </p:spPr>
          </p:pic>
          <p:cxnSp>
            <p:nvCxnSpPr>
              <p:cNvPr id="7" name="Straight Arrow Connector 6"/>
              <p:cNvCxnSpPr/>
              <p:nvPr/>
            </p:nvCxnSpPr>
            <p:spPr>
              <a:xfrm rot="10800000" flipV="1">
                <a:off x="2590800" y="2971800"/>
                <a:ext cx="1295400" cy="2286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8534400" y="3962400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moat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33400" y="1676400"/>
            <a:ext cx="4267200" cy="2971800"/>
            <a:chOff x="0" y="3886200"/>
            <a:chExt cx="4267200" cy="2971800"/>
          </a:xfrm>
        </p:grpSpPr>
        <p:pic>
          <p:nvPicPr>
            <p:cNvPr id="18436" name="Picture 4" descr="http://k43.pbase.com/u18/carrhighlander/large/43074555.DrawBridge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86200"/>
              <a:ext cx="2231439" cy="2971800"/>
            </a:xfrm>
            <a:prstGeom prst="rect">
              <a:avLst/>
            </a:prstGeom>
            <a:noFill/>
          </p:spPr>
        </p:pic>
        <p:cxnSp>
          <p:nvCxnSpPr>
            <p:cNvPr id="10" name="Straight Arrow Connector 9"/>
            <p:cNvCxnSpPr/>
            <p:nvPr/>
          </p:nvCxnSpPr>
          <p:spPr>
            <a:xfrm rot="10800000" flipV="1">
              <a:off x="1371600" y="5715000"/>
              <a:ext cx="1447800" cy="762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819400" y="5562600"/>
              <a:ext cx="1447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drawbridge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Castles cont.</a:t>
            </a:r>
            <a:endParaRPr lang="en-US" dirty="0"/>
          </a:p>
        </p:txBody>
      </p:sp>
      <p:pic>
        <p:nvPicPr>
          <p:cNvPr id="19458" name="Picture 2" descr="http://3.bp.blogspot.com/_6B-OY-z0SJo/RfVrxt3dl0I/AAAAAAAAACg/Bz29GKBLDrM/s320/100_02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52600"/>
            <a:ext cx="3048000" cy="2286000"/>
          </a:xfrm>
          <a:prstGeom prst="rect">
            <a:avLst/>
          </a:prstGeom>
          <a:noFill/>
        </p:spPr>
      </p:pic>
      <p:pic>
        <p:nvPicPr>
          <p:cNvPr id="19460" name="Picture 4" descr="http://www.old-picture.com/civil-war/pictures/Sally-Po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1390650"/>
            <a:ext cx="4943475" cy="546735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rot="16200000" flipV="1">
            <a:off x="1447800" y="3505200"/>
            <a:ext cx="14478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57400" y="45720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Murder hole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76600" y="5486400"/>
            <a:ext cx="22860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52600" y="5562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Sally port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Castles cont.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228600" y="1295400"/>
            <a:ext cx="6324600" cy="3038475"/>
            <a:chOff x="381000" y="2057400"/>
            <a:chExt cx="6324600" cy="3038475"/>
          </a:xfrm>
        </p:grpSpPr>
        <p:pic>
          <p:nvPicPr>
            <p:cNvPr id="21508" name="Picture 4" descr="http://www.urban75.org/photos/kent/images/dover-castle-2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2057400"/>
              <a:ext cx="4048125" cy="3038475"/>
            </a:xfrm>
            <a:prstGeom prst="rect">
              <a:avLst/>
            </a:prstGeom>
            <a:noFill/>
          </p:spPr>
        </p:pic>
        <p:cxnSp>
          <p:nvCxnSpPr>
            <p:cNvPr id="8" name="Straight Arrow Connector 7"/>
            <p:cNvCxnSpPr/>
            <p:nvPr/>
          </p:nvCxnSpPr>
          <p:spPr>
            <a:xfrm rot="10800000" flipV="1">
              <a:off x="2743200" y="2743200"/>
              <a:ext cx="2590800" cy="13716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334000" y="2362200"/>
              <a:ext cx="1371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Spiral staircase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630615" y="1447800"/>
            <a:ext cx="4513385" cy="3848100"/>
            <a:chOff x="4630615" y="2667000"/>
            <a:chExt cx="4513385" cy="3848100"/>
          </a:xfrm>
        </p:grpSpPr>
        <p:pic>
          <p:nvPicPr>
            <p:cNvPr id="21510" name="Picture 6" descr="http://bp0.blogger.com/_7RdVtz_viUk/Rd5MEZP_siI/AAAAAAAAANw/BsUmZI1xC-k/s400/OubliettesWeb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30615" y="3581400"/>
              <a:ext cx="4513385" cy="2933700"/>
            </a:xfrm>
            <a:prstGeom prst="rect">
              <a:avLst/>
            </a:prstGeom>
            <a:noFill/>
          </p:spPr>
        </p:pic>
        <p:cxnSp>
          <p:nvCxnSpPr>
            <p:cNvPr id="10" name="Straight Arrow Connector 9"/>
            <p:cNvCxnSpPr/>
            <p:nvPr/>
          </p:nvCxnSpPr>
          <p:spPr>
            <a:xfrm rot="5400000">
              <a:off x="6172200" y="3581400"/>
              <a:ext cx="1828800" cy="762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858000" y="266700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oubliette</a:t>
              </a:r>
              <a:endParaRPr lang="en-US" dirty="0"/>
            </a:p>
          </p:txBody>
        </p:sp>
      </p:grpSp>
      <p:pic>
        <p:nvPicPr>
          <p:cNvPr id="21512" name="Picture 8" descr="http://study.abingdon.org.uk/history/concentri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514850"/>
            <a:ext cx="3124200" cy="2343150"/>
          </a:xfrm>
          <a:prstGeom prst="rect">
            <a:avLst/>
          </a:prstGeom>
          <a:noFill/>
        </p:spPr>
      </p:pic>
      <p:cxnSp>
        <p:nvCxnSpPr>
          <p:cNvPr id="19" name="Straight Arrow Connector 18"/>
          <p:cNvCxnSpPr/>
          <p:nvPr/>
        </p:nvCxnSpPr>
        <p:spPr>
          <a:xfrm rot="10800000">
            <a:off x="3048000" y="5715000"/>
            <a:ext cx="20574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05400" y="594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sconce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</TotalTime>
  <Words>127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What Were Castles Used For?</vt:lpstr>
      <vt:lpstr>What Were the Earliest Castles?</vt:lpstr>
      <vt:lpstr>Where are Castles?</vt:lpstr>
      <vt:lpstr>The Components  That Make a Castle Are;</vt:lpstr>
      <vt:lpstr>Components of Castles cont.</vt:lpstr>
      <vt:lpstr>Components of Castles cont.</vt:lpstr>
      <vt:lpstr>Components of Castles cont.</vt:lpstr>
      <vt:lpstr>Components of Castles cont.</vt:lpstr>
      <vt:lpstr>Components of Castles cont.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</cp:revision>
  <dcterms:created xsi:type="dcterms:W3CDTF">2009-09-26T20:46:06Z</dcterms:created>
  <dcterms:modified xsi:type="dcterms:W3CDTF">2009-09-28T01:49:06Z</dcterms:modified>
</cp:coreProperties>
</file>