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34D360-B971-4F40-AE82-F795593D3FE4}" type="datetimeFigureOut">
              <a:rPr lang="en-US" smtClean="0"/>
              <a:t>9/30/2009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CC1620-8037-4F19-8E61-41D8EC6361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Coat of Arms- symbolism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Tiffany Liu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5029200"/>
          </a:xfrm>
        </p:spPr>
        <p:txBody>
          <a:bodyPr>
            <a:normAutofit fontScale="5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Elements of a Coat of Arms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Shield: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The colors and charges (lions, designs, etc. that appear on the shield) are a part of the official blazon, but the shape of the shield is not.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Shield shapes vary according to the geographical origin as well as the time period.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  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Crest: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Also a part of the official blazon, the crest is whatever appears above the helm. (Note that there is not always a crest for every coat of arms.)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  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Helm: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Not a part of the official blazon, the helmet varies with the bearer's rank, the century represented, or the herald's or artist's preference.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  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Wreath: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Not a part of the official blazon, the wreath usually consists of the primary color and metal.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          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b="1" dirty="0"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Mantle/Mantling: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Not a part of the official blazon (except that sometimes the colors are specified),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design varies with the herald's or artist's preference. This is said to represent the cloth that hung from the wreath and protected the back of the head and neck,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even though it may often be depicted more like the leaves of a plant.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coat of arms</a:t>
            </a:r>
            <a:endParaRPr lang="en-US" dirty="0"/>
          </a:p>
        </p:txBody>
      </p:sp>
      <p:pic>
        <p:nvPicPr>
          <p:cNvPr id="6146" name="Picture 2" descr="Shie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575582" cy="685800"/>
          </a:xfrm>
          <a:prstGeom prst="rect">
            <a:avLst/>
          </a:prstGeom>
          <a:noFill/>
        </p:spPr>
      </p:pic>
      <p:pic>
        <p:nvPicPr>
          <p:cNvPr id="6147" name="Picture 3" descr="Cr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19400"/>
            <a:ext cx="476250" cy="552450"/>
          </a:xfrm>
          <a:prstGeom prst="rect">
            <a:avLst/>
          </a:prstGeom>
          <a:noFill/>
        </p:spPr>
      </p:pic>
      <p:pic>
        <p:nvPicPr>
          <p:cNvPr id="6148" name="Picture 4" descr="Hel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81400"/>
            <a:ext cx="523875" cy="600075"/>
          </a:xfrm>
          <a:prstGeom prst="rect">
            <a:avLst/>
          </a:prstGeom>
          <a:noFill/>
        </p:spPr>
      </p:pic>
      <p:pic>
        <p:nvPicPr>
          <p:cNvPr id="6149" name="Picture 5" descr="Wreat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953000"/>
            <a:ext cx="571500" cy="142875"/>
          </a:xfrm>
          <a:prstGeom prst="rect">
            <a:avLst/>
          </a:prstGeom>
          <a:noFill/>
        </p:spPr>
      </p:pic>
      <p:pic>
        <p:nvPicPr>
          <p:cNvPr id="6150" name="Picture 6" descr="Mantl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867400"/>
            <a:ext cx="762000" cy="654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parts together</a:t>
            </a:r>
            <a:endParaRPr lang="en-US" dirty="0"/>
          </a:p>
        </p:txBody>
      </p:sp>
      <p:pic>
        <p:nvPicPr>
          <p:cNvPr id="7170" name="Picture 2" descr="http://www.thetreemaker.com/images/1793-parts-of%20coat-of-ar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28800"/>
            <a:ext cx="5238750" cy="424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09800" y="1600204"/>
          <a:ext cx="5562599" cy="4724399"/>
        </p:xfrm>
        <a:graphic>
          <a:graphicData uri="http://schemas.openxmlformats.org/drawingml/2006/table">
            <a:tbl>
              <a:tblPr/>
              <a:tblGrid>
                <a:gridCol w="1357275"/>
                <a:gridCol w="4205324"/>
              </a:tblGrid>
              <a:tr h="555812"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COLORS</a:t>
                      </a:r>
                      <a:endParaRPr lang="en-US" sz="1000"/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/>
                        <a:t>Even the colors can have special meaning in a "family crest" or coat of arms:</a:t>
                      </a:r>
                      <a:r>
                        <a:rPr lang="en-US" sz="1000"/>
                        <a:t> 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Gold (Or)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Generosity and elevation of the mind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55812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Silver or White (Argent)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Peace and sincerity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Red (Gules)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Warrior or martyr; Military strength and magnanimity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Blue (Azure)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Truth and loyalty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Green (Vert)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Hope, joy, and loyalty in love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Black (Sable)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Constancy or grief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068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Purple (Purpure)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Royal majesty, sovereignty, and justice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55812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Orange (Tawny or Tenne)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Worthy ambition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2555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Maroon (Sanguine or Murray)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Patient in battle, and yet victorious</a:t>
                      </a:r>
                    </a:p>
                  </a:txBody>
                  <a:tcPr marL="53247" marR="53247" marT="26623" marB="266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0200" y="1600200"/>
          <a:ext cx="4038600" cy="990600"/>
        </p:xfrm>
        <a:graphic>
          <a:graphicData uri="http://schemas.openxmlformats.org/drawingml/2006/table">
            <a:tbl>
              <a:tblPr/>
              <a:tblGrid>
                <a:gridCol w="1794006"/>
                <a:gridCol w="2244594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Crescent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One who has been honored by the sovereign; hope of greater glory (horns to the chief)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charges</a:t>
            </a:r>
            <a:endParaRPr lang="en-US" dirty="0"/>
          </a:p>
        </p:txBody>
      </p:sp>
      <p:pic>
        <p:nvPicPr>
          <p:cNvPr id="8193" name="Picture 1" descr="http://www.fleurdelis.com/graphics/cresce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5000"/>
            <a:ext cx="561975" cy="53340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667000"/>
          <a:ext cx="4762500" cy="822960"/>
        </p:xfrm>
        <a:graphic>
          <a:graphicData uri="http://schemas.openxmlformats.org/drawingml/2006/table">
            <a:tbl>
              <a:tblPr/>
              <a:tblGrid>
                <a:gridCol w="2115573"/>
                <a:gridCol w="264692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Dove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Loving constancy and peace; the Holy Spirit; with an olive branch in its bill, it signifies a harbinger of good tidings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http://www.fleurdelis.com/graphics/dovefly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895600"/>
            <a:ext cx="619125" cy="762000"/>
          </a:xfrm>
          <a:prstGeom prst="rect">
            <a:avLst/>
          </a:prstGeom>
          <a:noFill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52600" y="3810000"/>
          <a:ext cx="4762500" cy="457200"/>
        </p:xfrm>
        <a:graphic>
          <a:graphicData uri="http://schemas.openxmlformats.org/drawingml/2006/table">
            <a:tbl>
              <a:tblPr/>
              <a:tblGrid>
                <a:gridCol w="2115573"/>
                <a:gridCol w="264692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Lion</a:t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Dauntless courage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197" name="Picture 5" descr="Rampant L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191000"/>
            <a:ext cx="533400" cy="685800"/>
          </a:xfrm>
          <a:prstGeom prst="rect">
            <a:avLst/>
          </a:prstGeom>
          <a:noFill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676400" y="4953000"/>
          <a:ext cx="4762500" cy="457200"/>
        </p:xfrm>
        <a:graphic>
          <a:graphicData uri="http://schemas.openxmlformats.org/drawingml/2006/table">
            <a:tbl>
              <a:tblPr/>
              <a:tblGrid>
                <a:gridCol w="2115573"/>
                <a:gridCol w="264692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Mullet 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(Star)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Divine quality from above; mark of third son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198" name="Picture 6" descr="http://www.fleurdelis.com/graphics/mulle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562600"/>
            <a:ext cx="581025" cy="61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28800" y="2057400"/>
          <a:ext cx="4762500" cy="640080"/>
        </p:xfrm>
        <a:graphic>
          <a:graphicData uri="http://schemas.openxmlformats.org/drawingml/2006/table">
            <a:tbl>
              <a:tblPr/>
              <a:tblGrid>
                <a:gridCol w="2115573"/>
                <a:gridCol w="264692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Tiger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Fierceness and </a:t>
                      </a:r>
                      <a:r>
                        <a:rPr lang="en-US" sz="1200" dirty="0" err="1"/>
                        <a:t>valour</a:t>
                      </a:r>
                      <a:r>
                        <a:rPr lang="en-US" sz="1200" dirty="0"/>
                        <a:t>; resentment; dangerous if aroused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Charges continued</a:t>
            </a:r>
            <a:endParaRPr lang="en-US" dirty="0"/>
          </a:p>
        </p:txBody>
      </p:sp>
      <p:pic>
        <p:nvPicPr>
          <p:cNvPr id="18433" name="Picture 1" descr="Tiger (Heraldic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438400"/>
            <a:ext cx="733425" cy="542925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90750" y="3246120"/>
          <a:ext cx="4819650" cy="274320"/>
        </p:xfrm>
        <a:graphic>
          <a:graphicData uri="http://schemas.openxmlformats.org/drawingml/2006/table">
            <a:tbl>
              <a:tblPr/>
              <a:tblGrid>
                <a:gridCol w="2140960"/>
                <a:gridCol w="267869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Vol (Set of Wings)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Swiftness and protection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Set of win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505200"/>
            <a:ext cx="704850" cy="571500"/>
          </a:xfrm>
          <a:prstGeom prst="rect">
            <a:avLst/>
          </a:prstGeom>
          <a:noFill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09800" y="4267200"/>
          <a:ext cx="4762500" cy="274320"/>
        </p:xfrm>
        <a:graphic>
          <a:graphicData uri="http://schemas.openxmlformats.org/drawingml/2006/table">
            <a:tbl>
              <a:tblPr/>
              <a:tblGrid>
                <a:gridCol w="2115573"/>
                <a:gridCol w="264692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Talbot (hunting dog)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Courage, vigilance, and loyalty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8435" name="Picture 3" descr="Tal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495800"/>
            <a:ext cx="581025" cy="69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http://www.fleurdelis.com/index.html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279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Coat of Arms- symbolism</vt:lpstr>
      <vt:lpstr>Parts of the coat of arms</vt:lpstr>
      <vt:lpstr>All the parts together</vt:lpstr>
      <vt:lpstr>Colors</vt:lpstr>
      <vt:lpstr>charges</vt:lpstr>
      <vt:lpstr>Charges continued</vt:lpstr>
      <vt:lpstr>sources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Coat of Arms- symbolism</dc:title>
  <dc:creator>deepfreeze</dc:creator>
  <cp:lastModifiedBy>deepfreeze</cp:lastModifiedBy>
  <cp:revision>2</cp:revision>
  <dcterms:created xsi:type="dcterms:W3CDTF">2009-09-30T11:41:57Z</dcterms:created>
  <dcterms:modified xsi:type="dcterms:W3CDTF">2009-09-30T11:58:09Z</dcterms:modified>
</cp:coreProperties>
</file>