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9" r:id="rId8"/>
    <p:sldId id="262" r:id="rId9"/>
    <p:sldId id="270" r:id="rId10"/>
    <p:sldId id="263" r:id="rId11"/>
    <p:sldId id="265" r:id="rId12"/>
    <p:sldId id="266" r:id="rId13"/>
    <p:sldId id="267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C9"/>
    <a:srgbClr val="FF4791"/>
    <a:srgbClr val="D8BDFF"/>
    <a:srgbClr val="9147FF"/>
    <a:srgbClr val="ADD6FF"/>
    <a:srgbClr val="A5D2FF"/>
    <a:srgbClr val="FFC9DF"/>
    <a:srgbClr val="FF7D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 autoAdjust="0"/>
    <p:restoredTop sz="94660"/>
  </p:normalViewPr>
  <p:slideViewPr>
    <p:cSldViewPr>
      <p:cViewPr varScale="1">
        <p:scale>
          <a:sx n="60" d="100"/>
          <a:sy n="60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7C66B-EB89-466F-987D-2C5FBE3FD0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6C4AE-66B7-4BF0-A246-BEABC8C406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DB7FC-9D7F-4FDF-A7B9-8571A8C393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27C536-4A15-4956-B7F3-D8C9C9B69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08037-A855-49D3-A76D-CB2BAEF722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FC4C5-A06B-4580-A483-47830E0717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35ED6-4622-4F52-9B37-CC5894B838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04EF3-CAEA-4528-AA1F-49213B4A8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5EC29-E636-44B5-B1F7-1E7A2F4E34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91FBF-043E-49A7-A38B-318BCF3B6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BE780-5A93-4752-89B2-A4339E7498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49595-F984-4392-BF29-0E22FB404B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075847-326F-40BC-B2B6-54F1A42C78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8999">
              <a:srgbClr val="99CCFF"/>
            </a:gs>
            <a:gs pos="19500">
              <a:srgbClr val="CC99FF"/>
            </a:gs>
            <a:gs pos="32000">
              <a:srgbClr val="9966FF"/>
            </a:gs>
            <a:gs pos="41001">
              <a:srgbClr val="99CCFF"/>
            </a:gs>
            <a:gs pos="50000">
              <a:srgbClr val="CCCCFF"/>
            </a:gs>
            <a:gs pos="59000">
              <a:srgbClr val="99CCFF"/>
            </a:gs>
            <a:gs pos="68000">
              <a:srgbClr val="9966FF"/>
            </a:gs>
            <a:gs pos="80500">
              <a:srgbClr val="CC99FF"/>
            </a:gs>
            <a:gs pos="91001">
              <a:srgbClr val="99CCFF"/>
            </a:gs>
            <a:gs pos="100000">
              <a:srgbClr val="CC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9144000" cy="2076450"/>
          </a:xfrm>
        </p:spPr>
        <p:txBody>
          <a:bodyPr/>
          <a:lstStyle/>
          <a:p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Stages of Knighthood, Code of Chivalry and Courtly Love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r>
              <a:rPr lang="en-US" b="1"/>
              <a:t>By Emma Pitts</a:t>
            </a:r>
          </a:p>
          <a:p>
            <a:r>
              <a:rPr lang="en-US" b="1"/>
              <a:t>5</a:t>
            </a:r>
            <a:r>
              <a:rPr lang="en-US" b="1" baseline="30000"/>
              <a:t>th</a:t>
            </a:r>
            <a:r>
              <a:rPr lang="en-US" b="1"/>
              <a:t> Period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2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9147FF"/>
            </a:gs>
            <a:gs pos="50000">
              <a:srgbClr val="D8BDFF"/>
            </a:gs>
            <a:gs pos="100000">
              <a:srgbClr val="9147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Characteristics of a Chivalric Knight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8600" cy="4525963"/>
          </a:xfrm>
        </p:spPr>
        <p:txBody>
          <a:bodyPr/>
          <a:lstStyle/>
          <a:p>
            <a:pPr marL="609600" indent="-609600">
              <a:lnSpc>
                <a:spcPct val="175000"/>
              </a:lnSpc>
              <a:buFontTx/>
              <a:buAutoNum type="arabicPeriod"/>
            </a:pPr>
            <a:r>
              <a:rPr lang="en-US" sz="3600"/>
              <a:t>Fair Play</a:t>
            </a:r>
          </a:p>
          <a:p>
            <a:pPr marL="609600" indent="-609600">
              <a:lnSpc>
                <a:spcPct val="175000"/>
              </a:lnSpc>
              <a:buFontTx/>
              <a:buAutoNum type="arabicPeriod"/>
            </a:pPr>
            <a:r>
              <a:rPr lang="en-US" sz="3600"/>
              <a:t>Valor</a:t>
            </a:r>
          </a:p>
          <a:p>
            <a:pPr marL="609600" indent="-609600">
              <a:lnSpc>
                <a:spcPct val="175000"/>
              </a:lnSpc>
              <a:buFontTx/>
              <a:buAutoNum type="arabicPeriod"/>
            </a:pPr>
            <a:r>
              <a:rPr lang="en-US" sz="3600"/>
              <a:t>Honor</a:t>
            </a:r>
          </a:p>
          <a:p>
            <a:pPr marL="609600" indent="-609600">
              <a:lnSpc>
                <a:spcPct val="175000"/>
              </a:lnSpc>
              <a:buFontTx/>
              <a:buAutoNum type="arabicPeriod"/>
            </a:pPr>
            <a:r>
              <a:rPr lang="en-US" sz="3600"/>
              <a:t>Courtesy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724400" y="18288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lnSpc>
                <a:spcPct val="175000"/>
              </a:lnSpc>
              <a:spcBef>
                <a:spcPct val="20000"/>
              </a:spcBef>
            </a:pPr>
            <a:r>
              <a:rPr lang="en-US" sz="3600"/>
              <a:t>5.   Loyalty</a:t>
            </a:r>
          </a:p>
          <a:p>
            <a:pPr marL="609600" indent="-609600">
              <a:lnSpc>
                <a:spcPct val="175000"/>
              </a:lnSpc>
              <a:spcBef>
                <a:spcPct val="20000"/>
              </a:spcBef>
            </a:pPr>
            <a:r>
              <a:rPr lang="en-US" sz="3600"/>
              <a:t>6.   Largesse</a:t>
            </a:r>
          </a:p>
          <a:p>
            <a:pPr marL="609600" indent="-609600">
              <a:lnSpc>
                <a:spcPct val="175000"/>
              </a:lnSpc>
              <a:spcBef>
                <a:spcPct val="20000"/>
              </a:spcBef>
            </a:pPr>
            <a:r>
              <a:rPr lang="en-US" sz="3600"/>
              <a:t>7.   Piety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147FF"/>
            </a:gs>
            <a:gs pos="50000">
              <a:srgbClr val="D8BDFF"/>
            </a:gs>
            <a:gs pos="100000">
              <a:srgbClr val="9147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Ethical Duties of a Chivalric Knight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876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To defend the Christian faith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To defend his Lord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To protect the weak (Women and children)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To exercise constantly by hunting and jousting in tournaments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To judge the people and supervise their work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To pursue robbers and evil-doers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To avoid pride, lechery, false oaths and treachery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DB2"/>
            </a:gs>
            <a:gs pos="50000">
              <a:srgbClr val="FFC9DF"/>
            </a:gs>
            <a:gs pos="100000">
              <a:srgbClr val="FF7D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sz="8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Courtly Love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DB2"/>
            </a:gs>
            <a:gs pos="50000">
              <a:srgbClr val="FFC9DF"/>
            </a:gs>
            <a:gs pos="100000">
              <a:srgbClr val="FF7D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History of Courtly Love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Originally in Medieval times love was not necessarily romantic love</a:t>
            </a:r>
          </a:p>
          <a:p>
            <a:pPr>
              <a:lnSpc>
                <a:spcPct val="125000"/>
              </a:lnSpc>
            </a:pPr>
            <a:r>
              <a:rPr lang="en-US"/>
              <a:t>Ideas of romantic love started appearing around the twelfth century</a:t>
            </a:r>
          </a:p>
          <a:p>
            <a:pPr>
              <a:lnSpc>
                <a:spcPct val="125000"/>
              </a:lnSpc>
            </a:pPr>
            <a:r>
              <a:rPr lang="en-US"/>
              <a:t>Romantic love was based on the wants and needs of the individual</a:t>
            </a:r>
          </a:p>
          <a:p>
            <a:r>
              <a:rPr lang="en-US"/>
              <a:t>Based on a feudal relationship</a:t>
            </a:r>
          </a:p>
          <a:p>
            <a:pPr>
              <a:lnSpc>
                <a:spcPct val="125000"/>
              </a:lnSpc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DB2"/>
            </a:gs>
            <a:gs pos="50000">
              <a:srgbClr val="FFC9DF"/>
            </a:gs>
            <a:gs pos="100000">
              <a:srgbClr val="FF7D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Rules of Courtly Love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 sz="3400"/>
              <a:t>The lover should look on the beloved as one who is higher than they are</a:t>
            </a:r>
          </a:p>
          <a:p>
            <a:pPr>
              <a:lnSpc>
                <a:spcPct val="125000"/>
              </a:lnSpc>
            </a:pPr>
            <a:r>
              <a:rPr lang="en-US" sz="3400"/>
              <a:t>The lover should be the beloved’s servant</a:t>
            </a:r>
          </a:p>
          <a:p>
            <a:pPr>
              <a:lnSpc>
                <a:spcPct val="125000"/>
              </a:lnSpc>
            </a:pPr>
            <a:r>
              <a:rPr lang="en-US" sz="3400"/>
              <a:t>A lover should always be loyal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8999">
              <a:srgbClr val="99CCFF"/>
            </a:gs>
            <a:gs pos="19500">
              <a:srgbClr val="CC99FF"/>
            </a:gs>
            <a:gs pos="32000">
              <a:srgbClr val="9966FF"/>
            </a:gs>
            <a:gs pos="41001">
              <a:srgbClr val="99CCFF"/>
            </a:gs>
            <a:gs pos="50000">
              <a:srgbClr val="CCCCFF"/>
            </a:gs>
            <a:gs pos="59000">
              <a:srgbClr val="99CCFF"/>
            </a:gs>
            <a:gs pos="68000">
              <a:srgbClr val="9966FF"/>
            </a:gs>
            <a:gs pos="80500">
              <a:srgbClr val="CC99FF"/>
            </a:gs>
            <a:gs pos="91001">
              <a:srgbClr val="99CCFF"/>
            </a:gs>
            <a:gs pos="100000">
              <a:srgbClr val="CC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/>
          <a:lstStyle/>
          <a:p>
            <a:r>
              <a:rPr lang="en-US" sz="9600" b="1">
                <a:effectLst>
                  <a:outerShdw blurRad="38100" dist="38100" dir="2700000" algn="tl">
                    <a:srgbClr val="FFFFFF"/>
                  </a:outerShdw>
                </a:effectLst>
              </a:rPr>
              <a:t>The End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B9DFF"/>
            </a:gs>
            <a:gs pos="50000">
              <a:srgbClr val="ADD6FF"/>
            </a:gs>
            <a:gs pos="100000">
              <a:srgbClr val="3B9D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sz="80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Stages of Knighthood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B9DFF"/>
            </a:gs>
            <a:gs pos="50000">
              <a:srgbClr val="ADD6FF"/>
            </a:gs>
            <a:gs pos="100000">
              <a:srgbClr val="3B9D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Eligibility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Sons in noble families</a:t>
            </a:r>
          </a:p>
          <a:p>
            <a:pPr>
              <a:lnSpc>
                <a:spcPct val="125000"/>
              </a:lnSpc>
            </a:pPr>
            <a:r>
              <a:rPr lang="en-US"/>
              <a:t>Oldest son usually did not become a knight</a:t>
            </a:r>
          </a:p>
          <a:p>
            <a:pPr>
              <a:lnSpc>
                <a:spcPct val="125000"/>
              </a:lnSpc>
            </a:pPr>
            <a:r>
              <a:rPr lang="en-US"/>
              <a:t>Sometimes one or two sons would be sent to a monastery or university</a:t>
            </a:r>
          </a:p>
          <a:p>
            <a:pPr>
              <a:lnSpc>
                <a:spcPct val="125000"/>
              </a:lnSpc>
            </a:pPr>
            <a:r>
              <a:rPr lang="en-US"/>
              <a:t>Most noble children became knights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B9DFF"/>
            </a:gs>
            <a:gs pos="50000">
              <a:srgbClr val="ADD6FF"/>
            </a:gs>
            <a:gs pos="100000">
              <a:srgbClr val="3B9D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Page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Ages 7-9</a:t>
            </a:r>
          </a:p>
          <a:p>
            <a:pPr>
              <a:lnSpc>
                <a:spcPct val="125000"/>
              </a:lnSpc>
            </a:pPr>
            <a:r>
              <a:rPr lang="en-US"/>
              <a:t>Ran errands and did chores</a:t>
            </a:r>
          </a:p>
          <a:p>
            <a:pPr>
              <a:lnSpc>
                <a:spcPct val="125000"/>
              </a:lnSpc>
            </a:pPr>
            <a:r>
              <a:rPr lang="en-US"/>
              <a:t>Learned to recite poetry and play music</a:t>
            </a:r>
          </a:p>
          <a:p>
            <a:pPr>
              <a:lnSpc>
                <a:spcPct val="125000"/>
              </a:lnSpc>
            </a:pPr>
            <a:r>
              <a:rPr lang="en-US"/>
              <a:t>Observed nobles in the castle</a:t>
            </a:r>
          </a:p>
          <a:p>
            <a:pPr>
              <a:lnSpc>
                <a:spcPct val="125000"/>
              </a:lnSpc>
            </a:pPr>
            <a:r>
              <a:rPr lang="en-US"/>
              <a:t>An older page learned horsemanship, hunting and fighting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B9DFF"/>
            </a:gs>
            <a:gs pos="50000">
              <a:srgbClr val="ADD6FF"/>
            </a:gs>
            <a:gs pos="100000">
              <a:srgbClr val="3B9D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Squire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Ages 12-15</a:t>
            </a:r>
          </a:p>
          <a:p>
            <a:pPr>
              <a:lnSpc>
                <a:spcPct val="125000"/>
              </a:lnSpc>
            </a:pPr>
            <a:r>
              <a:rPr lang="en-US"/>
              <a:t>Served a knight</a:t>
            </a:r>
          </a:p>
          <a:p>
            <a:pPr>
              <a:lnSpc>
                <a:spcPct val="125000"/>
              </a:lnSpc>
            </a:pPr>
            <a:r>
              <a:rPr lang="en-US"/>
              <a:t>Learned to fight in battle</a:t>
            </a:r>
          </a:p>
          <a:p>
            <a:pPr>
              <a:lnSpc>
                <a:spcPct val="125000"/>
              </a:lnSpc>
            </a:pPr>
            <a:r>
              <a:rPr lang="en-US"/>
              <a:t>An experience squire helped his knight in tournaments and battle</a:t>
            </a:r>
          </a:p>
          <a:p>
            <a:endParaRPr lang="en-US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3B9DFF"/>
            </a:gs>
            <a:gs pos="50000">
              <a:srgbClr val="ADD6FF"/>
            </a:gs>
            <a:gs pos="100000">
              <a:srgbClr val="3B9D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Knighthood Ceremony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/>
              <a:t>Some squires were knighted on the battlefield</a:t>
            </a:r>
          </a:p>
          <a:p>
            <a:r>
              <a:rPr lang="en-US"/>
              <a:t>Most were knighted in a special ceremony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7172" name="Picture 4" descr="accolade-large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746250"/>
            <a:ext cx="4038600" cy="4232275"/>
          </a:xfrm>
          <a:noFill/>
          <a:ln w="63500">
            <a:solidFill>
              <a:schemeClr val="tx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1"/>
      <p:bldP spid="7171" grpId="1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B9DFF"/>
            </a:gs>
            <a:gs pos="50000">
              <a:srgbClr val="ADD6FF"/>
            </a:gs>
            <a:gs pos="100000">
              <a:srgbClr val="3B9D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Knighthood Ceremony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Bathed and dressed in a set of new clothes</a:t>
            </a:r>
          </a:p>
          <a:p>
            <a:r>
              <a:rPr lang="en-US"/>
              <a:t>Fasted and prayed through the night</a:t>
            </a:r>
          </a:p>
          <a:p>
            <a:r>
              <a:rPr lang="en-US"/>
              <a:t>Went to a religious service in the morning</a:t>
            </a:r>
          </a:p>
          <a:p>
            <a:r>
              <a:rPr lang="en-US"/>
              <a:t>Knelt before his master and was tapped on the shoulder with the flat side of a sword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147FF"/>
            </a:gs>
            <a:gs pos="50000">
              <a:srgbClr val="D8BDFF"/>
            </a:gs>
            <a:gs pos="100000">
              <a:srgbClr val="9147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90800"/>
            <a:ext cx="9144000" cy="1143000"/>
          </a:xfrm>
        </p:spPr>
        <p:txBody>
          <a:bodyPr/>
          <a:lstStyle/>
          <a:p>
            <a:r>
              <a:rPr lang="en-US" sz="8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Code of Chivalry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147FF"/>
            </a:gs>
            <a:gs pos="50000">
              <a:srgbClr val="D8BDFF"/>
            </a:gs>
            <a:gs pos="100000">
              <a:srgbClr val="9147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What is the Code of Chivalry?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/>
              <a:t>An unwritten code knights were supposed to obey</a:t>
            </a:r>
          </a:p>
          <a:p>
            <a:pPr>
              <a:lnSpc>
                <a:spcPct val="150000"/>
              </a:lnSpc>
            </a:pPr>
            <a:r>
              <a:rPr lang="en-US" sz="3600"/>
              <a:t>Largely based on the Christian faith</a:t>
            </a:r>
          </a:p>
          <a:p>
            <a:endParaRPr lang="en-US" sz="360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uiExpand="1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333</Words>
  <Application>Microsoft Office PowerPoint</Application>
  <PresentationFormat>On-screen Show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Century Gothic</vt:lpstr>
      <vt:lpstr>Default Design</vt:lpstr>
      <vt:lpstr>Stages of Knighthood, Code of Chivalry and Courtly Love</vt:lpstr>
      <vt:lpstr>Stages of Knighthood</vt:lpstr>
      <vt:lpstr>Eligibility</vt:lpstr>
      <vt:lpstr>Page</vt:lpstr>
      <vt:lpstr>Squire</vt:lpstr>
      <vt:lpstr>Knighthood Ceremony</vt:lpstr>
      <vt:lpstr>Knighthood Ceremony</vt:lpstr>
      <vt:lpstr>Code of Chivalry</vt:lpstr>
      <vt:lpstr>What is the Code of Chivalry?</vt:lpstr>
      <vt:lpstr>Characteristics of a Chivalric Knight</vt:lpstr>
      <vt:lpstr>Ethical Duties of a Chivalric Knight</vt:lpstr>
      <vt:lpstr>Courtly Love</vt:lpstr>
      <vt:lpstr>History of Courtly Love</vt:lpstr>
      <vt:lpstr>Rules of Courtly Love</vt:lpstr>
      <vt:lpstr>The End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Stages of Knighthood, Code of Chivalry and Courtly Love</dc:title>
  <dc:creator>wks1</dc:creator>
  <cp:lastModifiedBy>Annakate Pitts</cp:lastModifiedBy>
  <cp:revision>4</cp:revision>
  <dcterms:created xsi:type="dcterms:W3CDTF">2009-09-25T12:26:52Z</dcterms:created>
  <dcterms:modified xsi:type="dcterms:W3CDTF">2009-11-11T01:49:50Z</dcterms:modified>
</cp:coreProperties>
</file>