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69" r:id="rId13"/>
    <p:sldId id="263" r:id="rId14"/>
    <p:sldId id="264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EF1F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1" d="100"/>
          <a:sy n="91" d="100"/>
        </p:scale>
        <p:origin x="-56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49E40-428B-4AD6-B4F4-48A7E0A2467B}" type="datetimeFigureOut">
              <a:rPr lang="en-US"/>
              <a:pPr>
                <a:defRPr/>
              </a:pPr>
              <a:t>10/3/2009</a:t>
            </a:fld>
            <a:endParaRPr lang="en-US" dirty="0"/>
          </a:p>
        </p:txBody>
      </p:sp>
      <p:sp>
        <p:nvSpPr>
          <p:cNvPr id="8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35B88-6206-4D21-B725-F34D5BE6A70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73214-DD5D-4751-88BB-925708CB5D58}" type="datetimeFigureOut">
              <a:rPr lang="en-US"/>
              <a:pPr>
                <a:defRPr/>
              </a:pPr>
              <a:t>10/3/2009</a:t>
            </a:fld>
            <a:endParaRPr 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BCED5-1A99-4C85-8FF3-8795A7CBF5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069C0-8773-46ED-B4BC-091053AB46D9}" type="datetimeFigureOut">
              <a:rPr lang="en-US"/>
              <a:pPr>
                <a:defRPr/>
              </a:pPr>
              <a:t>10/3/2009</a:t>
            </a:fld>
            <a:endParaRPr 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F871C-FF74-4009-9C71-26AEB79708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4038600" cy="4678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678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65D43-6608-4B09-B980-0402059647BB}" type="datetimeFigureOut">
              <a:rPr lang="en-US"/>
              <a:pPr>
                <a:defRPr/>
              </a:pPr>
              <a:t>10/3/2009</a:t>
            </a:fld>
            <a:endParaRPr 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E631C-B4AE-4B82-B483-A629961A62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32438-2BD1-463B-ADE5-C5AA5D945AF9}" type="datetimeFigureOut">
              <a:rPr lang="en-US"/>
              <a:pPr>
                <a:defRPr/>
              </a:pPr>
              <a:t>10/3/2009</a:t>
            </a:fld>
            <a:endParaRPr 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79A23-7F61-4267-B7D4-7448CE72E9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ECC29-A425-43F7-ACB1-6BBF200BCE5A}" type="datetimeFigureOut">
              <a:rPr lang="en-US"/>
              <a:pPr>
                <a:defRPr/>
              </a:pPr>
              <a:t>10/3/2009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144E3-B635-4284-97FC-3DD954B67A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1B29C-4617-4371-AF90-FE8775D40D44}" type="datetimeFigureOut">
              <a:rPr lang="en-US"/>
              <a:pPr>
                <a:defRPr/>
              </a:pPr>
              <a:t>10/3/2009</a:t>
            </a:fld>
            <a:endParaRPr 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819BB-BBF6-463A-9E23-4E254645E1D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849DC-8A5E-4A48-828B-CF27E5E6FA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45268-83D9-4CC3-A5E7-B21E6FEB84A5}" type="datetimeFigureOut">
              <a:rPr lang="en-US"/>
              <a:pPr>
                <a:defRPr/>
              </a:pPr>
              <a:t>10/3/2009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DA35E-83F4-418A-ACBC-3CA962D0470B}" type="datetimeFigureOut">
              <a:rPr lang="en-US"/>
              <a:pPr>
                <a:defRPr/>
              </a:pPr>
              <a:t>10/3/2009</a:t>
            </a:fld>
            <a:endParaRPr 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879C6-DBE2-48DF-B172-BC1D9FD0C7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1B076-197F-431D-8621-F784F3AE08E3}" type="datetimeFigureOut">
              <a:rPr lang="en-US"/>
              <a:pPr>
                <a:defRPr/>
              </a:pPr>
              <a:t>10/3/2009</a:t>
            </a:fld>
            <a:endParaRPr 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16440-8937-4404-BF3E-F205F2488B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4E414-D3DF-4B88-9487-06BAB97BE2F3}" type="datetimeFigureOut">
              <a:rPr lang="en-US"/>
              <a:pPr>
                <a:defRPr/>
              </a:pPr>
              <a:t>10/3/2009</a:t>
            </a:fld>
            <a:endParaRPr 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98912-0E50-4FDF-8F4D-C436DC157A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BD783-DFF1-4903-AA84-23140268A40A}" type="datetimeFigureOut">
              <a:rPr lang="en-US"/>
              <a:pPr>
                <a:defRPr/>
              </a:pPr>
              <a:t>10/3/2009</a:t>
            </a:fld>
            <a:endParaRPr 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58602-AA8E-4AF2-AB3F-97CA927DF3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722609A2-1294-4318-8D63-C5A42E9BB10C}" type="datetimeFigureOut">
              <a:rPr lang="en-US"/>
              <a:pPr>
                <a:defRPr/>
              </a:pPr>
              <a:t>10/3/2009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EE745926-E241-4CC3-83C7-BADCC2D6E4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4" r:id="rId3"/>
    <p:sldLayoutId id="2147483671" r:id="rId4"/>
    <p:sldLayoutId id="2147483675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886200"/>
            <a:ext cx="8305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By: Jessica Joy and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Sarah Carter McClanahan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/>
              <a:t>Occupations of Medieval Europe</a:t>
            </a:r>
            <a:br>
              <a:rPr/>
            </a:b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smtClean="0">
                <a:ln>
                  <a:noFill/>
                </a:ln>
                <a:effectLst/>
              </a:rPr>
              <a:t>“Dirty Jobs”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800" smtClean="0"/>
              <a:t>“Dirty jobs” refer to dirty in two different ways;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smtClean="0"/>
              <a:t>Some are dirty because you have to work in nasty conditions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smtClean="0"/>
              <a:t>Others were dirty because you hunted, cheated, or bullied your victim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smtClean="0"/>
              <a:t>Some examples are: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smtClean="0"/>
              <a:t>a street cleaner, gong farmer (latrine attendant), bathhouse attendant, miner, pardoner, and witch hunter.  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u="sng" smtClean="0"/>
              <a:t>Bathhouse attendant: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smtClean="0"/>
              <a:t>you would carry water, soap and wash the hair of your customers  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u="sng" smtClean="0"/>
              <a:t>Pardoner:</a:t>
            </a:r>
            <a:r>
              <a:rPr lang="en-US" sz="1800" smtClean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smtClean="0"/>
              <a:t>sell fake pardons from God for the forgiveness of sins</a:t>
            </a:r>
          </a:p>
        </p:txBody>
      </p:sp>
      <p:sp>
        <p:nvSpPr>
          <p:cNvPr id="23555" name="Rectangle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1800" smtClean="0"/>
          </a:p>
        </p:txBody>
      </p:sp>
      <p:pic>
        <p:nvPicPr>
          <p:cNvPr id="23556" name="Picture 4" descr="BathHouseAttendant_P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3609975"/>
            <a:ext cx="3581400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Pardoner_P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990600"/>
            <a:ext cx="2809875" cy="267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1800" smtClean="0"/>
          </a:p>
        </p:txBody>
      </p:sp>
      <p:pic>
        <p:nvPicPr>
          <p:cNvPr id="24578" name="Picture 4" descr="MoneyChanger_P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362200"/>
            <a:ext cx="2247900" cy="218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6" descr="Torturer_P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609600"/>
            <a:ext cx="3552825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 descr="Summoner_Pi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24650" y="3581400"/>
            <a:ext cx="24193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Rectangle 2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smtClean="0">
                <a:ln>
                  <a:noFill/>
                </a:ln>
                <a:effectLst/>
              </a:rPr>
              <a:t>“Law and </a:t>
            </a:r>
            <a:r>
              <a:rPr smtClean="0">
                <a:ln>
                  <a:noFill/>
                </a:ln>
                <a:solidFill>
                  <a:srgbClr val="29EF1F"/>
                </a:solidFill>
                <a:effectLst/>
              </a:rPr>
              <a:t>Order Jobs”</a:t>
            </a:r>
          </a:p>
        </p:txBody>
      </p:sp>
      <p:sp>
        <p:nvSpPr>
          <p:cNvPr id="24582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800" smtClean="0"/>
              <a:t>A “law and order job” would not have been easier in that time because the medieval legal systems were not simpler than ours today.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smtClean="0"/>
              <a:t>Some examples are: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smtClean="0"/>
              <a:t>a lawyer, provost, summoner, headsman, torturer, money changer, sheriff, bandit, and an enforcer of laws against rich clothes. 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u="sng" smtClean="0"/>
              <a:t>Pardoner: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smtClean="0"/>
              <a:t>finds the person who has been charged with an offence or called as a witness, explains the charge and warn him/her to appear in court.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u="sng" smtClean="0"/>
              <a:t>Torturer: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smtClean="0"/>
              <a:t>someone who used torture to make someone confess to a crime 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u="sng" smtClean="0"/>
              <a:t>Money Changer: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smtClean="0"/>
              <a:t>must know the value of different coins and it’s weight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smtClean="0">
                <a:ln>
                  <a:noFill/>
                </a:ln>
                <a:effectLst/>
              </a:rPr>
              <a:t>“Traveling Jobs”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800" smtClean="0"/>
              <a:t>People traveled for many reasons: business, diplomacy, pilgrimage, carriage of goods by land or sea, messages, study, consultation, war, and curiosity.  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smtClean="0"/>
              <a:t>Some examples are: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smtClean="0"/>
              <a:t>a messenger, minstrel, troubadour, town crier, innkeeper, pilgrim, carter, traveling merchant, importer/exporter, and an explorer.  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u="sng" smtClean="0"/>
              <a:t>Town Crier:</a:t>
            </a:r>
            <a:r>
              <a:rPr lang="en-US" sz="1800" smtClean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smtClean="0"/>
              <a:t>carry news and make announcements.  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u="sng" smtClean="0"/>
              <a:t>Explorer: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smtClean="0"/>
              <a:t>had a lot of courage to be put to sea in a small boat not knowing whether or not the map they have is right or wrong.  </a:t>
            </a:r>
          </a:p>
        </p:txBody>
      </p:sp>
      <p:sp>
        <p:nvSpPr>
          <p:cNvPr id="25603" name="Rectangle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1800" smtClean="0"/>
          </a:p>
        </p:txBody>
      </p:sp>
      <p:pic>
        <p:nvPicPr>
          <p:cNvPr id="25604" name="Picture 5" descr="Donkey_P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1447800"/>
            <a:ext cx="3810000" cy="16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6" descr="Explorer_P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3657600"/>
            <a:ext cx="263842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7" descr="TownCrier_Pi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58038" y="2895600"/>
            <a:ext cx="1985962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Since then, we’ve made great technological advances</a:t>
            </a:r>
          </a:p>
          <a:p>
            <a:pPr lvl="1" eaLnBrk="1" hangingPunct="1"/>
            <a:r>
              <a:rPr lang="en-US" smtClean="0"/>
              <a:t>Some job methods formerly practiced seem ridiculous and silly now</a:t>
            </a:r>
          </a:p>
          <a:p>
            <a:pPr eaLnBrk="1" hangingPunct="1"/>
            <a:r>
              <a:rPr lang="en-US" smtClean="0"/>
              <a:t>Created paths for many industries we still have around today</a:t>
            </a:r>
          </a:p>
          <a:p>
            <a:pPr eaLnBrk="1" hangingPunct="1"/>
            <a:r>
              <a:rPr lang="en-US" smtClean="0"/>
              <a:t>Families passed down their line of work through many generations</a:t>
            </a:r>
          </a:p>
          <a:p>
            <a:pPr eaLnBrk="1" hangingPunct="1"/>
            <a:r>
              <a:rPr lang="en-US" smtClean="0"/>
              <a:t>Each job was very important and affected many people</a:t>
            </a:r>
          </a:p>
          <a:p>
            <a:pPr lvl="1" eaLnBrk="1" hangingPunct="1"/>
            <a:r>
              <a:rPr lang="en-US" smtClean="0"/>
              <a:t>Intertwining web of professions that depended on other professions </a:t>
            </a:r>
          </a:p>
          <a:p>
            <a:pPr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mtClean="0"/>
              <a:t>Conclusion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 rot="16200000">
            <a:off x="-2514600" y="1981200"/>
            <a:ext cx="7924800" cy="28956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6000" smtClean="0">
                <a:solidFill>
                  <a:srgbClr val="FFFFCC"/>
                </a:solidFill>
                <a:latin typeface="MUKOKUSEKI KITCHEN" pitchFamily="34" charset="0"/>
              </a:rPr>
              <a:t>Thank You!</a:t>
            </a:r>
            <a:r>
              <a:rPr sz="6000" smtClean="0"/>
              <a:t/>
            </a:r>
            <a:br>
              <a:rPr sz="6000" smtClean="0"/>
            </a:br>
            <a:endParaRPr sz="600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533400"/>
            <a:ext cx="35052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4"/>
          <p:cNvPicPr>
            <a:picLocks noChangeAspect="1" noChangeArrowheads="1"/>
          </p:cNvPicPr>
          <p:nvPr/>
        </p:nvPicPr>
        <p:blipFill>
          <a:blip r:embed="rId3"/>
          <a:srcRect t="5000" r="3333" b="5000"/>
          <a:stretch>
            <a:fillRect/>
          </a:stretch>
        </p:blipFill>
        <p:spPr bwMode="auto">
          <a:xfrm>
            <a:off x="6019800" y="762000"/>
            <a:ext cx="264001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4"/>
          <a:srcRect l="1042" t="11212" r="2083" b="8788"/>
          <a:stretch>
            <a:fillRect/>
          </a:stretch>
        </p:blipFill>
        <p:spPr bwMode="auto">
          <a:xfrm>
            <a:off x="2286000" y="4343400"/>
            <a:ext cx="6400800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200" dirty="0" smtClean="0"/>
              <a:t>Feudal system-</a:t>
            </a:r>
          </a:p>
          <a:p>
            <a:pPr marL="640080" lvl="1" indent="-274320" eaLnBrk="1" fontAlgn="auto" hangingPunct="1">
              <a:spcAft>
                <a:spcPts val="0"/>
              </a:spcAft>
              <a:buClr>
                <a:schemeClr val="accent2">
                  <a:shade val="75000"/>
                </a:schemeClr>
              </a:buClr>
              <a:buFont typeface="Wingdings 2"/>
              <a:buChar char=""/>
              <a:defRPr/>
            </a:pPr>
            <a:r>
              <a:rPr lang="en-US" sz="2200" dirty="0" smtClean="0"/>
              <a:t>4 main groups- kings, nobles, lords, and serfs </a:t>
            </a:r>
          </a:p>
          <a:p>
            <a:pPr marL="640080" lvl="2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Wingdings 2"/>
              <a:buChar char=""/>
              <a:defRPr/>
            </a:pPr>
            <a:r>
              <a:rPr lang="en-US" sz="2200" dirty="0" smtClean="0">
                <a:solidFill>
                  <a:srgbClr val="FFFFCC"/>
                </a:solidFill>
              </a:rPr>
              <a:t>It was a society status and social standing</a:t>
            </a:r>
          </a:p>
          <a:p>
            <a:pPr marL="640080" lvl="2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Wingdings 2"/>
              <a:buChar char=""/>
              <a:defRPr/>
            </a:pPr>
            <a:r>
              <a:rPr lang="en-US" sz="2200" dirty="0" smtClean="0">
                <a:solidFill>
                  <a:srgbClr val="FFFFCC"/>
                </a:solidFill>
              </a:rPr>
              <a:t> Many different kinds of jobs were available</a:t>
            </a:r>
            <a:endParaRPr lang="en-US" sz="2200" dirty="0" smtClean="0"/>
          </a:p>
          <a:p>
            <a:pPr marL="274320" lvl="1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Wingdings 2"/>
              <a:buChar char=""/>
              <a:defRPr/>
            </a:pPr>
            <a:r>
              <a:rPr lang="en-US" sz="2200" dirty="0" smtClean="0"/>
              <a:t>King gave land to nobles and lords in return for security and support</a:t>
            </a:r>
          </a:p>
          <a:p>
            <a:pPr marL="274320" lvl="1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Wingdings 2"/>
              <a:buChar char=""/>
              <a:defRPr/>
            </a:pPr>
            <a:r>
              <a:rPr lang="en-US" sz="2200" dirty="0" smtClean="0"/>
              <a:t>Knights served in the armies which</a:t>
            </a:r>
          </a:p>
          <a:p>
            <a:pPr marL="274320" lvl="1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en-US" sz="2200" dirty="0" smtClean="0"/>
              <a:t>	 provided their needs</a:t>
            </a:r>
          </a:p>
          <a:p>
            <a:pPr marL="274320" lvl="1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Wingdings 2"/>
              <a:buChar char=""/>
              <a:defRPr/>
            </a:pPr>
            <a:r>
              <a:rPr lang="en-US" sz="2200" dirty="0" smtClean="0"/>
              <a:t> Lords gave knights in trade</a:t>
            </a:r>
          </a:p>
          <a:p>
            <a:pPr marL="274320" lvl="1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en-US" sz="2200" dirty="0" smtClean="0"/>
              <a:t>	 for a manor </a:t>
            </a:r>
          </a:p>
          <a:p>
            <a:pPr marL="274320" lvl="1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Wingdings 2"/>
              <a:buChar char=""/>
              <a:defRPr/>
            </a:pPr>
            <a:r>
              <a:rPr lang="en-US" sz="2200" dirty="0" smtClean="0"/>
              <a:t>Peasants to farm their land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mtClean="0"/>
              <a:t>Introduction to the Feudal System</a:t>
            </a:r>
            <a:endParaRPr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3505200"/>
            <a:ext cx="3563257" cy="29931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Cover everyone’s basic needs</a:t>
            </a:r>
          </a:p>
          <a:p>
            <a:pPr marL="640080" lvl="1" indent="-274320" eaLnBrk="1" fontAlgn="auto" hangingPunct="1">
              <a:spcAft>
                <a:spcPts val="0"/>
              </a:spcAft>
              <a:buClr>
                <a:schemeClr val="accent2">
                  <a:shade val="75000"/>
                </a:schemeClr>
              </a:buClr>
              <a:buFont typeface="Wingdings 2"/>
              <a:buChar char=""/>
              <a:defRPr/>
            </a:pPr>
            <a:r>
              <a:rPr lang="en-US" dirty="0" smtClean="0"/>
              <a:t> Clothing, food, and drink.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Workers almost always had work </a:t>
            </a:r>
          </a:p>
          <a:p>
            <a:pPr marL="640080" lvl="1" indent="-274320" eaLnBrk="1" fontAlgn="auto" hangingPunct="1">
              <a:spcAft>
                <a:spcPts val="0"/>
              </a:spcAft>
              <a:buClr>
                <a:schemeClr val="accent2">
                  <a:shade val="75000"/>
                </a:schemeClr>
              </a:buClr>
              <a:buFont typeface="Wingdings 2"/>
              <a:buChar char=""/>
              <a:defRPr/>
            </a:pPr>
            <a:r>
              <a:rPr lang="en-US" dirty="0" smtClean="0"/>
              <a:t>Not well paid, further down in class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Peasant, serf, yeoman (family farmer), housewife, butcher, beggar, brewer, miller (grain grinder), baker, weaver, cobbler (shoemaker), or blacksmith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Surnames- Smith, Weaver, Miller, or Baker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Bakers – only ones with ovens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Naturally cobblers were in business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Blacksmiths always in demand</a:t>
            </a:r>
          </a:p>
          <a:p>
            <a:pPr marL="640080" lvl="1" indent="-274320" eaLnBrk="1" fontAlgn="auto" hangingPunct="1">
              <a:spcAft>
                <a:spcPts val="0"/>
              </a:spcAft>
              <a:buClr>
                <a:schemeClr val="accent2">
                  <a:shade val="75000"/>
                </a:schemeClr>
              </a:buClr>
              <a:buFont typeface="Wingdings 2"/>
              <a:buChar char=""/>
              <a:defRPr/>
            </a:pPr>
            <a:r>
              <a:rPr lang="en-US" dirty="0" smtClean="0"/>
              <a:t>55 kilogram armor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mtClean="0"/>
              <a:t>"Bread and Butter Jobs"</a:t>
            </a:r>
            <a:endParaRPr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1330" t="31405" r="14023" b="19009"/>
          <a:stretch>
            <a:fillRect/>
          </a:stretch>
        </p:blipFill>
        <p:spPr bwMode="auto">
          <a:xfrm>
            <a:off x="6553200" y="4038600"/>
            <a:ext cx="21336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1295400"/>
            <a:ext cx="1531938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000" smtClean="0"/>
              <a:t>Christianity and Catholicism were popular, Judaism not so much</a:t>
            </a:r>
          </a:p>
          <a:p>
            <a:pPr eaLnBrk="1" hangingPunct="1"/>
            <a:r>
              <a:rPr lang="en-US" sz="2000" smtClean="0"/>
              <a:t>Well respected because they helped your soul have eternal life</a:t>
            </a:r>
          </a:p>
          <a:p>
            <a:pPr eaLnBrk="1" hangingPunct="1"/>
            <a:r>
              <a:rPr lang="en-US" sz="2000" smtClean="0"/>
              <a:t>Varying pay and class</a:t>
            </a:r>
          </a:p>
          <a:p>
            <a:pPr lvl="1" eaLnBrk="1" hangingPunct="1"/>
            <a:r>
              <a:rPr lang="en-US" sz="2000" smtClean="0"/>
              <a:t>Logically, the pope was second only to God</a:t>
            </a:r>
          </a:p>
          <a:p>
            <a:pPr lvl="2" eaLnBrk="1" hangingPunct="1"/>
            <a:r>
              <a:rPr lang="en-US" sz="2000" smtClean="0"/>
              <a:t>Life-long job</a:t>
            </a:r>
          </a:p>
          <a:p>
            <a:pPr eaLnBrk="1" hangingPunct="1"/>
            <a:r>
              <a:rPr lang="en-US" sz="2000" smtClean="0"/>
              <a:t>Chaplain (head of a castle, manor house, chapel, or monastery),  cardinal (which equaled a king), monks and nuns (very simple folks), bishops, and parsons, or poor priests.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mtClean="0"/>
              <a:t>"Religious Jobs"</a:t>
            </a:r>
            <a:endParaRPr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267200"/>
            <a:ext cx="3505200" cy="2338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4267200"/>
            <a:ext cx="3226536" cy="2402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Careers inside the walls of a castle</a:t>
            </a:r>
          </a:p>
          <a:p>
            <a:pPr lvl="1" eaLnBrk="1" hangingPunct="1"/>
            <a:r>
              <a:rPr lang="en-US" sz="1800" smtClean="0"/>
              <a:t>Plenty of jobs</a:t>
            </a:r>
          </a:p>
          <a:p>
            <a:pPr lvl="1" eaLnBrk="1" hangingPunct="1"/>
            <a:r>
              <a:rPr lang="en-US" sz="1800" smtClean="0"/>
              <a:t>Living in the castle= a great advantage</a:t>
            </a:r>
          </a:p>
          <a:p>
            <a:pPr lvl="2" eaLnBrk="1" hangingPunct="1"/>
            <a:r>
              <a:rPr lang="en-US" sz="1800" smtClean="0"/>
              <a:t>Generally fed with necessities taken care of</a:t>
            </a:r>
          </a:p>
          <a:p>
            <a:pPr eaLnBrk="1" hangingPunct="1"/>
            <a:r>
              <a:rPr lang="en-US" sz="1800" smtClean="0"/>
              <a:t>Knights worked for the lords and given to the king</a:t>
            </a:r>
          </a:p>
          <a:p>
            <a:pPr lvl="1" eaLnBrk="1" hangingPunct="1"/>
            <a:r>
              <a:rPr lang="en-US" sz="1800" smtClean="0"/>
              <a:t>Pages, squires, and knights</a:t>
            </a:r>
          </a:p>
          <a:p>
            <a:pPr eaLnBrk="1" hangingPunct="1"/>
            <a:r>
              <a:rPr lang="en-US" sz="1800" smtClean="0"/>
              <a:t>Other jobs included Heralds (messengers), armorers, bailiffs (somewhat like the chaplains of a manor), cooks, marshals (like today’s CEO position), archer, jester, chamberlain (bedroom servant), almoner (one who gives noble’s money to the poor), butlers, or regular servants</a:t>
            </a:r>
          </a:p>
          <a:p>
            <a:pPr eaLnBrk="1" hangingPunct="1"/>
            <a:r>
              <a:rPr lang="en-US" sz="1800" smtClean="0"/>
              <a:t>Fun fact- Many newspapers are still called “The Herald” today!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mtClean="0"/>
              <a:t>"Castle Jobs"</a:t>
            </a:r>
            <a:endParaRPr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029200"/>
            <a:ext cx="1219200" cy="1446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685800"/>
            <a:ext cx="1992313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0400" y="4724400"/>
            <a:ext cx="1870075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3800" y="5105400"/>
            <a:ext cx="2071688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Masters of their trade</a:t>
            </a:r>
          </a:p>
          <a:p>
            <a:pPr lvl="1" eaLnBrk="1" hangingPunct="1"/>
            <a:r>
              <a:rPr lang="en-US" sz="2200" smtClean="0"/>
              <a:t>Generally well paid with average respect</a:t>
            </a:r>
          </a:p>
          <a:p>
            <a:pPr lvl="2" eaLnBrk="1" hangingPunct="1"/>
            <a:r>
              <a:rPr lang="en-US" sz="2000" smtClean="0"/>
              <a:t>Hired by a king or noble= boost credibility and high pay</a:t>
            </a:r>
            <a:endParaRPr lang="en-US" sz="1900" smtClean="0"/>
          </a:p>
          <a:p>
            <a:pPr eaLnBrk="1" hangingPunct="1"/>
            <a:r>
              <a:rPr lang="en-US" sz="2400" smtClean="0"/>
              <a:t>A majority of these jobs sound so fun; they could be mistaken for hobbies! </a:t>
            </a:r>
          </a:p>
          <a:p>
            <a:pPr eaLnBrk="1" hangingPunct="1"/>
            <a:r>
              <a:rPr lang="en-US" sz="2400" smtClean="0"/>
              <a:t>Inventor, artificer (or technician for stage machinery), architect, engineer, scribe (Equal to today’s modern Xerox machine), and bookbinder</a:t>
            </a:r>
          </a:p>
          <a:p>
            <a:pPr eaLnBrk="1" hangingPunct="1"/>
            <a:endParaRPr lang="en-US" sz="2400" smtClean="0"/>
          </a:p>
          <a:p>
            <a:pPr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mtClean="0"/>
              <a:t>"Wonder Worker's Jobs"</a:t>
            </a:r>
            <a:endParaRPr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4800600"/>
            <a:ext cx="1600200" cy="189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 t="16676" r="11852" b="11467"/>
          <a:stretch>
            <a:fillRect/>
          </a:stretch>
        </p:blipFill>
        <p:spPr bwMode="auto">
          <a:xfrm>
            <a:off x="2057400" y="4800600"/>
            <a:ext cx="1524000" cy="1926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1" y="4800600"/>
            <a:ext cx="1676672" cy="1924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Refer to the jobs of those who provide medical help and attention</a:t>
            </a:r>
          </a:p>
          <a:p>
            <a:pPr eaLnBrk="1" hangingPunct="1"/>
            <a:r>
              <a:rPr lang="en-US" sz="1800" smtClean="0"/>
              <a:t>Doctors refused to treat peasants, so other folks had to fill in </a:t>
            </a:r>
          </a:p>
          <a:p>
            <a:pPr eaLnBrk="1" hangingPunct="1"/>
            <a:r>
              <a:rPr lang="en-US" sz="1800" smtClean="0"/>
              <a:t>Barbers doubled as surgeons- amputated or bloodlet</a:t>
            </a:r>
          </a:p>
          <a:p>
            <a:pPr lvl="1" eaLnBrk="1" hangingPunct="1"/>
            <a:r>
              <a:rPr lang="en-US" sz="1800" smtClean="0"/>
              <a:t>Because it was believed that having too much blood caused numerous diseases, bloodletting was a practice used frequently. </a:t>
            </a:r>
          </a:p>
          <a:p>
            <a:pPr eaLnBrk="1" hangingPunct="1"/>
            <a:r>
              <a:rPr lang="en-US" sz="1800" smtClean="0"/>
              <a:t>Surgeries were primarily done by surgeons</a:t>
            </a:r>
          </a:p>
          <a:p>
            <a:pPr lvl="1" eaLnBrk="1" hangingPunct="1"/>
            <a:r>
              <a:rPr lang="en-US" sz="1800" smtClean="0"/>
              <a:t>No anesthesia or pain numbing</a:t>
            </a:r>
          </a:p>
          <a:p>
            <a:pPr lvl="1" eaLnBrk="1" hangingPunct="1"/>
            <a:r>
              <a:rPr lang="en-US" sz="1800" smtClean="0"/>
              <a:t>Assistants held down patients</a:t>
            </a:r>
          </a:p>
          <a:p>
            <a:pPr eaLnBrk="1" hangingPunct="1"/>
            <a:r>
              <a:rPr lang="en-US" sz="1800" smtClean="0"/>
              <a:t>Doctors often made diagnoses by studying astrology and looking at the stars</a:t>
            </a:r>
          </a:p>
          <a:p>
            <a:pPr eaLnBrk="1" hangingPunct="1"/>
            <a:r>
              <a:rPr lang="en-US" sz="1800" smtClean="0"/>
              <a:t>Apothecarists were somewhat like pharmacists of the modern world</a:t>
            </a:r>
          </a:p>
          <a:p>
            <a:pPr lvl="1" eaLnBrk="1" hangingPunct="1"/>
            <a:r>
              <a:rPr lang="en-US" sz="1800" smtClean="0"/>
              <a:t>Used herbs to concoct new medicines</a:t>
            </a:r>
          </a:p>
          <a:p>
            <a:pPr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mtClean="0"/>
              <a:t>"Life and Death Jobs"</a:t>
            </a:r>
            <a:endParaRPr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5105400"/>
            <a:ext cx="2209800" cy="1657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5094412"/>
            <a:ext cx="1752600" cy="1763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876800"/>
            <a:ext cx="1388102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7086600" y="6019800"/>
            <a:ext cx="304800" cy="76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smtClean="0">
                <a:ln>
                  <a:noFill/>
                </a:ln>
                <a:effectLst/>
              </a:rPr>
              <a:t>“Sit-Down Jobs”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556260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smtClean="0"/>
              <a:t>Considered a luxury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Some examples are: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A teacher, philosopher, polymath, alchemist, clerk, astrologer, and a nonfiction author. 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u="sng" smtClean="0"/>
              <a:t>Polymath:</a:t>
            </a:r>
            <a:r>
              <a:rPr lang="en-US" sz="2000" smtClean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someone who knows everything there is to know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Roger Bacon likely was closer than anyone else to knowing everything.  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u="sng" smtClean="0"/>
              <a:t>Alchemist</a:t>
            </a:r>
            <a:r>
              <a:rPr lang="en-US" sz="2000" smtClean="0"/>
              <a:t> had two goals in their job: 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figure out how to turn other metals into gold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the philosopher’s stone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u="sng" smtClean="0"/>
              <a:t>Nonfiction Author:</a:t>
            </a:r>
            <a:r>
              <a:rPr lang="en-US" sz="2000" smtClean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wrote practical books such as histories or “self-improvement” books</a:t>
            </a:r>
          </a:p>
        </p:txBody>
      </p:sp>
      <p:pic>
        <p:nvPicPr>
          <p:cNvPr id="21507" name="Picture 4" descr="Alchemist_P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43600" y="3886200"/>
            <a:ext cx="2833688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6" descr="Polymath_P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533400"/>
            <a:ext cx="2322513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smtClean="0">
                <a:ln>
                  <a:noFill/>
                </a:ln>
                <a:effectLst/>
              </a:rPr>
              <a:t>“Artistic Jobs”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800" smtClean="0"/>
              <a:t>“Artistic jobs” were hard to make a living off of.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smtClean="0"/>
              <a:t>Artists had to be businessmen in order to sell the work, as well as an artist in order to make their work.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smtClean="0"/>
              <a:t>Some examples are: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smtClean="0"/>
              <a:t>stained-glass artist, painter, embroiderer, wood-carver, sculptor, playwright, player (actor), illuminator, and a poet. 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u="sng" smtClean="0"/>
              <a:t>Painter:</a:t>
            </a:r>
            <a:r>
              <a:rPr lang="en-US" sz="1800" smtClean="0"/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smtClean="0"/>
              <a:t>To be a painter you need the talent, a steady hand, determination and not too much imagination. 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u="sng" smtClean="0"/>
              <a:t>Poet: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smtClean="0"/>
              <a:t> make his/her living at other jobs.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smtClean="0"/>
              <a:t>have to cut and sharpen their own quill pen, mix their own ink and write on vellum or parchment</a:t>
            </a:r>
          </a:p>
        </p:txBody>
      </p:sp>
      <p:sp>
        <p:nvSpPr>
          <p:cNvPr id="22531" name="Rectangle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1800" smtClean="0"/>
          </a:p>
        </p:txBody>
      </p:sp>
      <p:pic>
        <p:nvPicPr>
          <p:cNvPr id="22532" name="Picture 4" descr="Painter_P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1371600"/>
            <a:ext cx="2438400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Poet_P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3581400"/>
            <a:ext cx="26765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280</TotalTime>
  <Words>886</Words>
  <Application>Microsoft Office PowerPoint</Application>
  <PresentationFormat>On-screen Show (4:3)</PresentationFormat>
  <Paragraphs>107</Paragraphs>
  <Slides>14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4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Constantia</vt:lpstr>
      <vt:lpstr>Wingdings 2</vt:lpstr>
      <vt:lpstr>Calibri</vt:lpstr>
      <vt:lpstr>Paper</vt:lpstr>
      <vt:lpstr>Paper</vt:lpstr>
      <vt:lpstr>Paper</vt:lpstr>
      <vt:lpstr>Paper</vt:lpstr>
      <vt:lpstr>Slide 1</vt:lpstr>
      <vt:lpstr>Slide 2</vt:lpstr>
      <vt:lpstr>Slide 3</vt:lpstr>
      <vt:lpstr>Slide 4</vt:lpstr>
      <vt:lpstr>Slide 5</vt:lpstr>
      <vt:lpstr>Slide 6</vt:lpstr>
      <vt:lpstr>Slide 7</vt:lpstr>
      <vt:lpstr>“Sit-Down Jobs”</vt:lpstr>
      <vt:lpstr>“Artistic Jobs”</vt:lpstr>
      <vt:lpstr>“Dirty Jobs”</vt:lpstr>
      <vt:lpstr>“Law and Order Jobs”</vt:lpstr>
      <vt:lpstr>“Traveling Jobs”</vt:lpstr>
      <vt:lpstr>Slide 13</vt:lpstr>
      <vt:lpstr>Slide 14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Occupations of Medieval Europe </dc:title>
  <dc:creator>Sarah Carter McClanahan</dc:creator>
  <cp:lastModifiedBy>Renee Wolven</cp:lastModifiedBy>
  <cp:revision>14</cp:revision>
  <dcterms:created xsi:type="dcterms:W3CDTF">2009-09-25T22:44:23Z</dcterms:created>
  <dcterms:modified xsi:type="dcterms:W3CDTF">2009-10-03T15:05:44Z</dcterms:modified>
</cp:coreProperties>
</file>