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257" r:id="rId3"/>
    <p:sldId id="258" r:id="rId4"/>
    <p:sldId id="261" r:id="rId5"/>
    <p:sldId id="260" r:id="rId6"/>
    <p:sldId id="262" r:id="rId7"/>
    <p:sldId id="263"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B5308FD-CB6C-4E6D-ACCA-D3C39688FC37}" type="datetimeFigureOut">
              <a:rPr lang="en-US" smtClean="0"/>
              <a:pPr/>
              <a:t>4/18/2010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B52B387-5F55-447C-9142-539A535C7C67}"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B52B387-5F55-447C-9142-539A535C7C67}"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B52B387-5F55-447C-9142-539A535C7C67}"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B52B387-5F55-447C-9142-539A535C7C67}"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B52B387-5F55-447C-9142-539A535C7C67}"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B52B387-5F55-447C-9142-539A535C7C67}"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B52B387-5F55-447C-9142-539A535C7C67}"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B52B387-5F55-447C-9142-539A535C7C67}" type="slidenum">
              <a:rPr lang="en-US" smtClean="0"/>
              <a:pPr/>
              <a:t>7</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1575CB5-FD6D-4B87-9486-2E4751EF6EF2}" type="datetimeFigureOut">
              <a:rPr lang="en-US" smtClean="0"/>
              <a:pPr/>
              <a:t>4/18/2010</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1084078B-19BE-496A-8459-2696A3055C9A}" type="slidenum">
              <a:rPr lang="en-US" smtClean="0"/>
              <a:pPr/>
              <a:t>‹#›</a:t>
            </a:fld>
            <a:endParaRPr lang="en-US" dirty="0"/>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575CB5-FD6D-4B87-9486-2E4751EF6EF2}" type="datetimeFigureOut">
              <a:rPr lang="en-US" smtClean="0"/>
              <a:pPr/>
              <a:t>4/18/2010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084078B-19BE-496A-8459-2696A3055C9A}"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6915912" y="3009901"/>
            <a:ext cx="457200" cy="441325"/>
          </a:xfrm>
        </p:spPr>
        <p:txBody>
          <a:bodyPr/>
          <a:lstStyle/>
          <a:p>
            <a:fld id="{1084078B-19BE-496A-8459-2696A3055C9A}" type="slidenum">
              <a:rPr lang="en-US" smtClean="0"/>
              <a:pPr/>
              <a:t>‹#›</a:t>
            </a:fld>
            <a:endParaRPr lang="en-US" dirty="0"/>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575CB5-FD6D-4B87-9486-2E4751EF6EF2}" type="datetimeFigureOut">
              <a:rPr lang="en-US" smtClean="0"/>
              <a:pPr/>
              <a:t>4/18/2010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1575CB5-FD6D-4B87-9486-2E4751EF6EF2}" type="datetimeFigureOut">
              <a:rPr lang="en-US" smtClean="0"/>
              <a:pPr/>
              <a:t>4/18/2010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4361688" y="1026372"/>
            <a:ext cx="457200" cy="441325"/>
          </a:xfrm>
        </p:spPr>
        <p:txBody>
          <a:bodyPr/>
          <a:lstStyle/>
          <a:p>
            <a:fld id="{1084078B-19BE-496A-8459-2696A3055C9A}" type="slidenum">
              <a:rPr lang="en-US" smtClean="0"/>
              <a:pPr/>
              <a:t>‹#›</a:t>
            </a:fld>
            <a:endParaRPr lang="en-US" dirty="0"/>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dirty="0"/>
          </a:p>
        </p:txBody>
      </p:sp>
      <p:sp>
        <p:nvSpPr>
          <p:cNvPr id="4" name="Date Placeholder 3"/>
          <p:cNvSpPr>
            <a:spLocks noGrp="1"/>
          </p:cNvSpPr>
          <p:nvPr>
            <p:ph type="dt" sz="half" idx="10"/>
          </p:nvPr>
        </p:nvSpPr>
        <p:spPr/>
        <p:txBody>
          <a:bodyPr/>
          <a:lstStyle/>
          <a:p>
            <a:fld id="{B1575CB5-FD6D-4B87-9486-2E4751EF6EF2}" type="datetimeFigureOut">
              <a:rPr lang="en-US" smtClean="0"/>
              <a:pPr/>
              <a:t>4/18/2010</a:t>
            </a:fld>
            <a:endParaRPr lang="en-US" dirty="0"/>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1084078B-19BE-496A-8459-2696A3055C9A}" type="slidenum">
              <a:rPr lang="en-US" smtClean="0"/>
              <a:pPr/>
              <a:t>‹#›</a:t>
            </a:fld>
            <a:endParaRPr lang="en-US" dirty="0"/>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B1575CB5-FD6D-4B87-9486-2E4751EF6EF2}" type="datetimeFigureOut">
              <a:rPr lang="en-US" smtClean="0"/>
              <a:pPr/>
              <a:t>4/18/2010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084078B-19BE-496A-8459-2696A3055C9A}" type="slidenum">
              <a:rPr lang="en-US" smtClean="0"/>
              <a:pPr/>
              <a:t>‹#›</a:t>
            </a:fld>
            <a:endParaRPr lang="en-US" dirty="0"/>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B1575CB5-FD6D-4B87-9486-2E4751EF6EF2}" type="datetimeFigureOut">
              <a:rPr lang="en-US" smtClean="0"/>
              <a:pPr/>
              <a:t>4/18/2010</a:t>
            </a:fld>
            <a:endParaRPr lang="en-US" dirty="0"/>
          </a:p>
        </p:txBody>
      </p:sp>
      <p:sp>
        <p:nvSpPr>
          <p:cNvPr id="8" name="Footer Placeholder 7"/>
          <p:cNvSpPr>
            <a:spLocks noGrp="1"/>
          </p:cNvSpPr>
          <p:nvPr>
            <p:ph type="ftr" sz="quarter" idx="11"/>
          </p:nvPr>
        </p:nvSpPr>
        <p:spPr>
          <a:xfrm>
            <a:off x="304800" y="6409944"/>
            <a:ext cx="3581400" cy="365760"/>
          </a:xfrm>
        </p:spPr>
        <p:txBody>
          <a:bodyPr/>
          <a:lstStyle/>
          <a:p>
            <a:endParaRPr lang="en-US" dirty="0"/>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1084078B-19BE-496A-8459-2696A3055C9A}" type="slidenum">
              <a:rPr lang="en-US" smtClean="0"/>
              <a:pPr/>
              <a:t>‹#›</a:t>
            </a:fld>
            <a:endParaRPr lang="en-US" dirty="0"/>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1575CB5-FD6D-4B87-9486-2E4751EF6EF2}" type="datetimeFigureOut">
              <a:rPr lang="en-US" smtClean="0"/>
              <a:pPr/>
              <a:t>4/18/2010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a:xfrm>
            <a:off x="4343400" y="1036020"/>
            <a:ext cx="457200" cy="441325"/>
          </a:xfrm>
        </p:spPr>
        <p:txBody>
          <a:bodyPr/>
          <a:lstStyle/>
          <a:p>
            <a:fld id="{1084078B-19BE-496A-8459-2696A3055C9A}"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B1575CB5-FD6D-4B87-9486-2E4751EF6EF2}" type="datetimeFigureOut">
              <a:rPr lang="en-US" smtClean="0"/>
              <a:pPr/>
              <a:t>4/18/2010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1084078B-19BE-496A-8459-2696A3055C9A}"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1084078B-19BE-496A-8459-2696A3055C9A}" type="slidenum">
              <a:rPr lang="en-US" smtClean="0"/>
              <a:pPr/>
              <a:t>‹#›</a:t>
            </a:fld>
            <a:endParaRPr lang="en-US" dirty="0"/>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p:txBody>
          <a:bodyPr/>
          <a:lstStyle/>
          <a:p>
            <a:fld id="{B1575CB5-FD6D-4B87-9486-2E4751EF6EF2}" type="datetimeFigureOut">
              <a:rPr lang="en-US" smtClean="0"/>
              <a:pPr/>
              <a:t>4/18/2010</a:t>
            </a:fld>
            <a:endParaRPr lang="en-US" dirty="0"/>
          </a:p>
        </p:txBody>
      </p:sp>
      <p:sp>
        <p:nvSpPr>
          <p:cNvPr id="6" name="Footer Placeholder 5"/>
          <p:cNvSpPr>
            <a:spLocks noGrp="1"/>
          </p:cNvSpPr>
          <p:nvPr>
            <p:ph type="ftr" sz="quarter" idx="11"/>
          </p:nvPr>
        </p:nvSpPr>
        <p:spPr>
          <a:xfrm>
            <a:off x="301752" y="6410848"/>
            <a:ext cx="3383280" cy="365760"/>
          </a:xfrm>
        </p:spPr>
        <p:txBody>
          <a:bodyPr/>
          <a:lstStyle/>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8"/>
            <a:ext cx="457200" cy="441325"/>
          </a:xfrm>
        </p:spPr>
        <p:txBody>
          <a:bodyPr/>
          <a:lstStyle/>
          <a:p>
            <a:fld id="{1084078B-19BE-496A-8459-2696A3055C9A}" type="slidenum">
              <a:rPr lang="en-US" smtClean="0"/>
              <a:pPr/>
              <a:t>‹#›</a:t>
            </a:fld>
            <a:endParaRPr lang="en-US" dirty="0"/>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a:xfrm>
            <a:off x="5788152" y="6404984"/>
            <a:ext cx="3044952" cy="365760"/>
          </a:xfrm>
        </p:spPr>
        <p:txBody>
          <a:bodyPr/>
          <a:lstStyle/>
          <a:p>
            <a:fld id="{B1575CB5-FD6D-4B87-9486-2E4751EF6EF2}" type="datetimeFigureOut">
              <a:rPr lang="en-US" smtClean="0"/>
              <a:pPr/>
              <a:t>4/18/2010</a:t>
            </a:fld>
            <a:endParaRPr lang="en-US" dirty="0"/>
          </a:p>
        </p:txBody>
      </p:sp>
      <p:sp>
        <p:nvSpPr>
          <p:cNvPr id="6" name="Footer Placeholder 5"/>
          <p:cNvSpPr>
            <a:spLocks noGrp="1"/>
          </p:cNvSpPr>
          <p:nvPr>
            <p:ph type="ftr" sz="quarter" idx="11"/>
          </p:nvPr>
        </p:nvSpPr>
        <p:spPr>
          <a:xfrm>
            <a:off x="301752" y="6410848"/>
            <a:ext cx="3584448" cy="365760"/>
          </a:xfrm>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B1575CB5-FD6D-4B87-9486-2E4751EF6EF2}" type="datetimeFigureOut">
              <a:rPr lang="en-US" smtClean="0"/>
              <a:pPr/>
              <a:t>4/18/2010</a:t>
            </a:fld>
            <a:endParaRPr lang="en-US" dirty="0"/>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dirty="0"/>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1084078B-19BE-496A-8459-2696A3055C9A}" type="slidenum">
              <a:rPr lang="en-US" smtClean="0"/>
              <a:pPr/>
              <a:t>‹#›</a:t>
            </a:fld>
            <a:endParaRPr lang="en-US" dirty="0"/>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And the first Stanza of “She Walks in Beauty”</a:t>
            </a:r>
          </a:p>
          <a:p>
            <a:endParaRPr lang="en-US" dirty="0" smtClean="0"/>
          </a:p>
          <a:p>
            <a:r>
              <a:rPr lang="en-US" dirty="0" smtClean="0"/>
              <a:t>Meredith Martin</a:t>
            </a:r>
          </a:p>
          <a:p>
            <a:r>
              <a:rPr lang="en-US" dirty="0" smtClean="0"/>
              <a:t>7</a:t>
            </a:r>
            <a:r>
              <a:rPr lang="en-US" baseline="30000" dirty="0" smtClean="0"/>
              <a:t>th</a:t>
            </a:r>
            <a:r>
              <a:rPr lang="en-US" dirty="0" smtClean="0"/>
              <a:t> Period</a:t>
            </a:r>
            <a:endParaRPr lang="en-US" dirty="0"/>
          </a:p>
        </p:txBody>
      </p:sp>
      <p:sp>
        <p:nvSpPr>
          <p:cNvPr id="2" name="Title 1"/>
          <p:cNvSpPr>
            <a:spLocks noGrp="1"/>
          </p:cNvSpPr>
          <p:nvPr>
            <p:ph type="ctrTitle"/>
          </p:nvPr>
        </p:nvSpPr>
        <p:spPr/>
        <p:txBody>
          <a:bodyPr/>
          <a:lstStyle/>
          <a:p>
            <a:r>
              <a:rPr lang="en-US" dirty="0" smtClean="0"/>
              <a:t>Lord Byron</a:t>
            </a:r>
            <a:endParaRPr lang="en-US" dirty="0"/>
          </a:p>
        </p:txBody>
      </p:sp>
      <p:pic>
        <p:nvPicPr>
          <p:cNvPr id="19458" name="Picture 2" descr="http://www.loyno.edu/~etc/images/lord-byron.JPG"/>
          <p:cNvPicPr>
            <a:picLocks noChangeAspect="1" noChangeArrowheads="1"/>
          </p:cNvPicPr>
          <p:nvPr/>
        </p:nvPicPr>
        <p:blipFill>
          <a:blip r:embed="rId3" cstate="print"/>
          <a:srcRect/>
          <a:stretch>
            <a:fillRect/>
          </a:stretch>
        </p:blipFill>
        <p:spPr bwMode="auto">
          <a:xfrm>
            <a:off x="6162524" y="3352800"/>
            <a:ext cx="2295676" cy="2781301"/>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Lord George Gordon Byron’s Biography</a:t>
            </a:r>
            <a:endParaRPr lang="en-US" dirty="0"/>
          </a:p>
        </p:txBody>
      </p:sp>
      <p:sp>
        <p:nvSpPr>
          <p:cNvPr id="3" name="Content Placeholder 2"/>
          <p:cNvSpPr>
            <a:spLocks noGrp="1"/>
          </p:cNvSpPr>
          <p:nvPr>
            <p:ph sz="quarter" idx="1"/>
          </p:nvPr>
        </p:nvSpPr>
        <p:spPr>
          <a:xfrm>
            <a:off x="301752" y="1527048"/>
            <a:ext cx="8503920" cy="4873752"/>
          </a:xfrm>
        </p:spPr>
        <p:txBody>
          <a:bodyPr>
            <a:normAutofit/>
          </a:bodyPr>
          <a:lstStyle/>
          <a:p>
            <a:r>
              <a:rPr lang="en-US" dirty="0" smtClean="0"/>
              <a:t>1788 – </a:t>
            </a:r>
            <a:r>
              <a:rPr lang="en-US" dirty="0" smtClean="0"/>
              <a:t>1824</a:t>
            </a:r>
          </a:p>
          <a:p>
            <a:r>
              <a:rPr lang="en-US" dirty="0" smtClean="0"/>
              <a:t>Handsome and daring figure in literary history</a:t>
            </a:r>
          </a:p>
          <a:p>
            <a:r>
              <a:rPr lang="en-US" dirty="0" smtClean="0"/>
              <a:t>Born into family of soldiers, seamen, and fighters</a:t>
            </a:r>
          </a:p>
          <a:p>
            <a:r>
              <a:rPr lang="en-US" dirty="0" smtClean="0"/>
              <a:t>Born with a club leg, gave him a limp, had to prove himself physically through sports</a:t>
            </a:r>
          </a:p>
          <a:p>
            <a:r>
              <a:rPr lang="en-US" dirty="0" smtClean="0"/>
              <a:t>Dare-devil personality</a:t>
            </a:r>
          </a:p>
          <a:p>
            <a:r>
              <a:rPr lang="en-US" dirty="0" smtClean="0"/>
              <a:t>At 10 years old, inherited the estate of his great-uncle and the title of sixth Baron Byron</a:t>
            </a:r>
          </a:p>
          <a:p>
            <a:r>
              <a:rPr lang="en-US" dirty="0" smtClean="0"/>
              <a:t>Fame came from publishing </a:t>
            </a:r>
            <a:r>
              <a:rPr lang="en-US" i="1" dirty="0" smtClean="0"/>
              <a:t>Childe Harold’s Pilgrimage</a:t>
            </a:r>
            <a:endParaRPr lang="en-US" dirty="0" smtClean="0"/>
          </a:p>
          <a:p>
            <a:endParaRPr 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Biography Continued</a:t>
            </a:r>
            <a:endParaRPr lang="en-US" dirty="0"/>
          </a:p>
        </p:txBody>
      </p:sp>
      <p:sp>
        <p:nvSpPr>
          <p:cNvPr id="3" name="Content Placeholder 2"/>
          <p:cNvSpPr>
            <a:spLocks noGrp="1"/>
          </p:cNvSpPr>
          <p:nvPr>
            <p:ph sz="quarter" idx="1"/>
          </p:nvPr>
        </p:nvSpPr>
        <p:spPr>
          <a:xfrm>
            <a:off x="304800" y="1371600"/>
            <a:ext cx="8503920" cy="5029200"/>
          </a:xfrm>
        </p:spPr>
        <p:txBody>
          <a:bodyPr>
            <a:noAutofit/>
          </a:bodyPr>
          <a:lstStyle/>
          <a:p>
            <a:r>
              <a:rPr lang="en-US" sz="2500" dirty="0" smtClean="0"/>
              <a:t>Lived a reckless and dissipated lifestyle which to debts and depression</a:t>
            </a:r>
          </a:p>
          <a:p>
            <a:r>
              <a:rPr lang="en-US" sz="2500" dirty="0" smtClean="0"/>
              <a:t>Also had many romantic relationships, but only one marriage</a:t>
            </a:r>
          </a:p>
          <a:p>
            <a:r>
              <a:rPr lang="en-US" sz="2500" dirty="0" smtClean="0"/>
              <a:t>Rumors about Byron provoked him into leaving England and moving to Switzerland and then later Italy</a:t>
            </a:r>
          </a:p>
          <a:p>
            <a:r>
              <a:rPr lang="en-US" sz="2500" dirty="0" smtClean="0"/>
              <a:t>His masterpiece, </a:t>
            </a:r>
            <a:r>
              <a:rPr lang="en-US" sz="2500" i="1" dirty="0" smtClean="0"/>
              <a:t>Don Juan</a:t>
            </a:r>
            <a:r>
              <a:rPr lang="en-US" sz="2500" dirty="0" smtClean="0"/>
              <a:t>, was written while he was in Italy</a:t>
            </a:r>
          </a:p>
          <a:p>
            <a:r>
              <a:rPr lang="en-US" sz="2500" dirty="0" smtClean="0"/>
              <a:t>Went to help Greece in their war against Turkish rule, but well he was in training he caught a fever and died</a:t>
            </a:r>
          </a:p>
          <a:p>
            <a:r>
              <a:rPr lang="en-US" sz="2500" dirty="0" smtClean="0"/>
              <a:t>National hero in Greece for his dedication to the country’s revolution</a:t>
            </a:r>
            <a:endParaRPr lang="en-US" sz="2500"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sz="quarter" idx="1"/>
          </p:nvPr>
        </p:nvSpPr>
        <p:spPr/>
        <p:txBody>
          <a:bodyPr/>
          <a:lstStyle/>
          <a:p>
            <a:r>
              <a:rPr lang="en-US" dirty="0" smtClean="0"/>
              <a:t>Byron was the most popular poet during the romantic period</a:t>
            </a:r>
          </a:p>
          <a:p>
            <a:r>
              <a:rPr lang="en-US" dirty="0" smtClean="0"/>
              <a:t>The heroes of his poems were “rebellious, moody people of great passion and strong will”</a:t>
            </a:r>
          </a:p>
          <a:p>
            <a:r>
              <a:rPr lang="en-US" dirty="0" smtClean="0"/>
              <a:t>Byron was the ideal example of the </a:t>
            </a:r>
            <a:r>
              <a:rPr lang="en-US" dirty="0" smtClean="0"/>
              <a:t>r</a:t>
            </a:r>
            <a:r>
              <a:rPr lang="en-US" dirty="0" smtClean="0"/>
              <a:t>omantic spirit</a:t>
            </a:r>
          </a:p>
          <a:p>
            <a:r>
              <a:rPr lang="en-US" dirty="0" smtClean="0"/>
              <a:t>His poetry was rooted in 18</a:t>
            </a:r>
            <a:r>
              <a:rPr lang="en-US" baseline="30000" dirty="0" smtClean="0"/>
              <a:t>th</a:t>
            </a:r>
            <a:r>
              <a:rPr lang="en-US" dirty="0" smtClean="0"/>
              <a:t>-century forms, no experimentation</a:t>
            </a:r>
          </a:p>
          <a:p>
            <a:r>
              <a:rPr lang="en-US" dirty="0" smtClean="0"/>
              <a:t>His journeys to Portugal, Spain, Malta, Greece, and Asia Minor inspired his work </a:t>
            </a:r>
            <a:r>
              <a:rPr lang="en-US" i="1" dirty="0" smtClean="0"/>
              <a:t>Childe Harold’s Pilgrimage</a:t>
            </a:r>
            <a:endParaRPr lang="en-US"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Stanza one of “She Walks in Beauty”</a:t>
            </a:r>
            <a:endParaRPr lang="en-US" dirty="0"/>
          </a:p>
        </p:txBody>
      </p:sp>
      <p:sp>
        <p:nvSpPr>
          <p:cNvPr id="3" name="Content Placeholder 2"/>
          <p:cNvSpPr>
            <a:spLocks noGrp="1"/>
          </p:cNvSpPr>
          <p:nvPr>
            <p:ph sz="quarter" idx="1"/>
          </p:nvPr>
        </p:nvSpPr>
        <p:spPr>
          <a:xfrm>
            <a:off x="301752" y="1527048"/>
            <a:ext cx="4194048" cy="4572000"/>
          </a:xfrm>
        </p:spPr>
        <p:txBody>
          <a:bodyPr numCol="1">
            <a:normAutofit/>
          </a:bodyPr>
          <a:lstStyle/>
          <a:p>
            <a:endParaRPr lang="en-US" sz="1800" dirty="0" smtClean="0"/>
          </a:p>
          <a:p>
            <a:pPr>
              <a:buNone/>
            </a:pPr>
            <a:r>
              <a:rPr lang="en-US" sz="1800" dirty="0" smtClean="0"/>
              <a:t>	</a:t>
            </a:r>
            <a:r>
              <a:rPr lang="en-US" sz="1800" dirty="0" smtClean="0"/>
              <a:t>She </a:t>
            </a:r>
            <a:r>
              <a:rPr lang="en-US" sz="1800" dirty="0" smtClean="0"/>
              <a:t>walks in beauty, like the night</a:t>
            </a:r>
            <a:br>
              <a:rPr lang="en-US" sz="1800" dirty="0" smtClean="0"/>
            </a:br>
            <a:r>
              <a:rPr lang="en-US" sz="1800" dirty="0" smtClean="0"/>
              <a:t>Of cloudless climes and starry skies;</a:t>
            </a:r>
            <a:br>
              <a:rPr lang="en-US" sz="1800" dirty="0" smtClean="0"/>
            </a:br>
            <a:r>
              <a:rPr lang="en-US" sz="1800" dirty="0" smtClean="0"/>
              <a:t>And all that's best of dark and bright</a:t>
            </a:r>
            <a:br>
              <a:rPr lang="en-US" sz="1800" dirty="0" smtClean="0"/>
            </a:br>
            <a:r>
              <a:rPr lang="en-US" sz="1800" dirty="0" smtClean="0"/>
              <a:t>Meet in her aspect and her eyes:</a:t>
            </a:r>
            <a:br>
              <a:rPr lang="en-US" sz="1800" dirty="0" smtClean="0"/>
            </a:br>
            <a:r>
              <a:rPr lang="en-US" sz="1800" dirty="0" smtClean="0"/>
              <a:t>Thus mellowed to that tender light</a:t>
            </a:r>
            <a:br>
              <a:rPr lang="en-US" sz="1800" dirty="0" smtClean="0"/>
            </a:br>
            <a:r>
              <a:rPr lang="en-US" sz="1800" dirty="0" smtClean="0"/>
              <a:t>Which heaven to gaudy day denies.</a:t>
            </a:r>
            <a:endParaRPr lang="en-US" sz="1800" dirty="0"/>
          </a:p>
        </p:txBody>
      </p:sp>
      <p:sp>
        <p:nvSpPr>
          <p:cNvPr id="4" name="TextBox 3"/>
          <p:cNvSpPr txBox="1"/>
          <p:nvPr/>
        </p:nvSpPr>
        <p:spPr>
          <a:xfrm>
            <a:off x="4648200" y="1600200"/>
            <a:ext cx="4267200" cy="4801314"/>
          </a:xfrm>
          <a:prstGeom prst="rect">
            <a:avLst/>
          </a:prstGeom>
          <a:noFill/>
        </p:spPr>
        <p:txBody>
          <a:bodyPr wrap="square" rtlCol="0">
            <a:spAutoFit/>
          </a:bodyPr>
          <a:lstStyle/>
          <a:p>
            <a:r>
              <a:rPr lang="en-US" dirty="0" smtClean="0"/>
              <a:t>Lines 1-2: The woman is as beautiful as a cloudless, starry night sky</a:t>
            </a:r>
          </a:p>
          <a:p>
            <a:endParaRPr lang="en-US" dirty="0" smtClean="0"/>
          </a:p>
          <a:p>
            <a:r>
              <a:rPr lang="en-US" dirty="0" smtClean="0"/>
              <a:t>Lines 3-4: the woman’s eyes and face combine the opposites of darkness and light, her face is able to combine opposite things together to form something beautiful</a:t>
            </a:r>
          </a:p>
          <a:p>
            <a:endParaRPr lang="en-US" dirty="0" smtClean="0"/>
          </a:p>
          <a:p>
            <a:r>
              <a:rPr lang="en-US" dirty="0" smtClean="0"/>
              <a:t>Lines 5-6: emphasizes the contrast the woman’s beauty contains</a:t>
            </a:r>
          </a:p>
          <a:p>
            <a:endParaRPr lang="en-US" dirty="0" smtClean="0"/>
          </a:p>
          <a:p>
            <a:r>
              <a:rPr lang="en-US" dirty="0" smtClean="0"/>
              <a:t>- Light and darkness is evident in the first stanza to show how beauty contains aspects which are light and bright while other aspects which are dark and more effort is needed to see them</a:t>
            </a:r>
            <a:endParaRPr lang="en-US" dirty="0"/>
          </a:p>
        </p:txBody>
      </p:sp>
      <p:pic>
        <p:nvPicPr>
          <p:cNvPr id="8194" name="Picture 2" descr="http://www.spacetelescope.org/images/screen/heic0516d.jpg"/>
          <p:cNvPicPr>
            <a:picLocks noChangeAspect="1" noChangeArrowheads="1"/>
          </p:cNvPicPr>
          <p:nvPr/>
        </p:nvPicPr>
        <p:blipFill>
          <a:blip r:embed="rId3" cstate="print"/>
          <a:srcRect/>
          <a:stretch>
            <a:fillRect/>
          </a:stretch>
        </p:blipFill>
        <p:spPr bwMode="auto">
          <a:xfrm>
            <a:off x="838200" y="3962400"/>
            <a:ext cx="3099456" cy="24384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Characteristics of Romanticism</a:t>
            </a:r>
            <a:endParaRPr lang="en-US" dirty="0"/>
          </a:p>
        </p:txBody>
      </p:sp>
      <p:sp>
        <p:nvSpPr>
          <p:cNvPr id="3" name="Content Placeholder 2"/>
          <p:cNvSpPr>
            <a:spLocks noGrp="1"/>
          </p:cNvSpPr>
          <p:nvPr>
            <p:ph sz="quarter" idx="1"/>
          </p:nvPr>
        </p:nvSpPr>
        <p:spPr/>
        <p:txBody>
          <a:bodyPr/>
          <a:lstStyle/>
          <a:p>
            <a:r>
              <a:rPr lang="en-US" dirty="0" smtClean="0"/>
              <a:t>Love of Nature</a:t>
            </a:r>
          </a:p>
          <a:p>
            <a:pPr lvl="1"/>
            <a:r>
              <a:rPr lang="en-US" dirty="0" smtClean="0">
                <a:sym typeface="Wingdings" pitchFamily="2" charset="2"/>
              </a:rPr>
              <a:t>“She walks in beauty, like the night/Of cloudless chimes and starry skies”</a:t>
            </a:r>
          </a:p>
          <a:p>
            <a:r>
              <a:rPr lang="en-US" dirty="0" smtClean="0">
                <a:sym typeface="Wingdings" pitchFamily="2" charset="2"/>
              </a:rPr>
              <a:t>Idealism</a:t>
            </a:r>
          </a:p>
          <a:p>
            <a:pPr lvl="1"/>
            <a:r>
              <a:rPr lang="en-US" dirty="0" smtClean="0">
                <a:sym typeface="Wingdings" pitchFamily="2" charset="2"/>
              </a:rPr>
              <a:t>“And all that’s best of dark and bright/Meet in her aspect and her eyes”</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Poetic Devices</a:t>
            </a:r>
            <a:endParaRPr lang="en-US" dirty="0"/>
          </a:p>
        </p:txBody>
      </p:sp>
      <p:sp>
        <p:nvSpPr>
          <p:cNvPr id="3" name="Content Placeholder 2"/>
          <p:cNvSpPr>
            <a:spLocks noGrp="1"/>
          </p:cNvSpPr>
          <p:nvPr>
            <p:ph sz="quarter" idx="1"/>
          </p:nvPr>
        </p:nvSpPr>
        <p:spPr/>
        <p:txBody>
          <a:bodyPr/>
          <a:lstStyle/>
          <a:p>
            <a:r>
              <a:rPr lang="en-US" dirty="0" smtClean="0"/>
              <a:t>Rhyme scheme: ABABAB</a:t>
            </a:r>
          </a:p>
          <a:p>
            <a:r>
              <a:rPr lang="en-US" dirty="0" smtClean="0"/>
              <a:t>Meter: tetrameter iambic</a:t>
            </a:r>
          </a:p>
          <a:p>
            <a:r>
              <a:rPr lang="en-US" dirty="0" smtClean="0"/>
              <a:t>Lines 1 and 2 contain an enjambment (no pause between lines)</a:t>
            </a:r>
          </a:p>
          <a:p>
            <a:r>
              <a:rPr lang="en-US" dirty="0" smtClean="0"/>
              <a:t>Alliteration in line 2 (cloudless chimes &amp; starry skies) and line 6 (day denies)</a:t>
            </a:r>
          </a:p>
          <a:p>
            <a:r>
              <a:rPr lang="en-US" dirty="0" smtClean="0"/>
              <a:t>Smile in line 1-2  (compares woman’s beauty to “like the night/Of cloudless climes and starry skies”)</a:t>
            </a: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134</TotalTime>
  <Words>444</Words>
  <Application>Microsoft Office PowerPoint</Application>
  <PresentationFormat>On-screen Show (4:3)</PresentationFormat>
  <Paragraphs>54</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Civic</vt:lpstr>
      <vt:lpstr>Lord Byron</vt:lpstr>
      <vt:lpstr>Lord George Gordon Byron’s Biography</vt:lpstr>
      <vt:lpstr>Biography Continued</vt:lpstr>
      <vt:lpstr>Background</vt:lpstr>
      <vt:lpstr>Stanza one of “She Walks in Beauty”</vt:lpstr>
      <vt:lpstr>Characteristics of Romanticism</vt:lpstr>
      <vt:lpstr>Poetic Devices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Lord Byron</dc:title>
  <dc:creator>Meredith Martin</dc:creator>
  <cp:lastModifiedBy>Meredith Martin</cp:lastModifiedBy>
  <cp:revision>18</cp:revision>
  <dcterms:created xsi:type="dcterms:W3CDTF">2010-04-18T19:59:06Z</dcterms:created>
  <dcterms:modified xsi:type="dcterms:W3CDTF">2010-04-19T00:38:58Z</dcterms:modified>
</cp:coreProperties>
</file>