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0" r:id="rId4"/>
    <p:sldId id="261" r:id="rId5"/>
    <p:sldId id="264" r:id="rId6"/>
    <p:sldId id="265" r:id="rId7"/>
    <p:sldId id="262" r:id="rId8"/>
    <p:sldId id="263" r:id="rId9"/>
    <p:sldId id="268" r:id="rId10"/>
    <p:sldId id="267" r:id="rId11"/>
    <p:sldId id="269"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45" autoAdjust="0"/>
    <p:restoredTop sz="94660"/>
  </p:normalViewPr>
  <p:slideViewPr>
    <p:cSldViewPr>
      <p:cViewPr varScale="1">
        <p:scale>
          <a:sx n="107" d="100"/>
          <a:sy n="107" d="100"/>
        </p:scale>
        <p:origin x="-47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D2296202-9EFB-473D-85E9-99E7254DE3ED}" type="datetimeFigureOut">
              <a:rPr lang="en-US" smtClean="0"/>
              <a:pPr/>
              <a:t>9/30/2009</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A4C8223E-6826-42CE-8061-09275C148F0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2296202-9EFB-473D-85E9-99E7254DE3ED}" type="datetimeFigureOut">
              <a:rPr lang="en-US" smtClean="0"/>
              <a:pPr/>
              <a:t>9/30/2009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C8223E-6826-42CE-8061-09275C148F0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2296202-9EFB-473D-85E9-99E7254DE3ED}" type="datetimeFigureOut">
              <a:rPr lang="en-US" smtClean="0"/>
              <a:pPr/>
              <a:t>9/30/2009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C8223E-6826-42CE-8061-09275C148F0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D2296202-9EFB-473D-85E9-99E7254DE3ED}" type="datetimeFigureOut">
              <a:rPr lang="en-US" smtClean="0"/>
              <a:pPr/>
              <a:t>9/30/2009</a:t>
            </a:fld>
            <a:endParaRPr lang="en-US"/>
          </a:p>
        </p:txBody>
      </p:sp>
      <p:sp>
        <p:nvSpPr>
          <p:cNvPr id="9" name="Slide Number Placeholder 8"/>
          <p:cNvSpPr>
            <a:spLocks noGrp="1"/>
          </p:cNvSpPr>
          <p:nvPr>
            <p:ph type="sldNum" sz="quarter" idx="15"/>
          </p:nvPr>
        </p:nvSpPr>
        <p:spPr/>
        <p:txBody>
          <a:bodyPr rtlCol="0"/>
          <a:lstStyle/>
          <a:p>
            <a:fld id="{A4C8223E-6826-42CE-8061-09275C148F0E}"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D2296202-9EFB-473D-85E9-99E7254DE3ED}" type="datetimeFigureOut">
              <a:rPr lang="en-US" smtClean="0"/>
              <a:pPr/>
              <a:t>9/30/2009</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A4C8223E-6826-42CE-8061-09275C148F0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2296202-9EFB-473D-85E9-99E7254DE3ED}" type="datetimeFigureOut">
              <a:rPr lang="en-US" smtClean="0"/>
              <a:pPr/>
              <a:t>9/30/2009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C8223E-6826-42CE-8061-09275C148F0E}"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D2296202-9EFB-473D-85E9-99E7254DE3ED}" type="datetimeFigureOut">
              <a:rPr lang="en-US" smtClean="0"/>
              <a:pPr/>
              <a:t>9/30/2009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C8223E-6826-42CE-8061-09275C148F0E}"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D2296202-9EFB-473D-85E9-99E7254DE3ED}" type="datetimeFigureOut">
              <a:rPr lang="en-US" smtClean="0"/>
              <a:pPr/>
              <a:t>9/30/2009</a:t>
            </a:fld>
            <a:endParaRPr lang="en-US"/>
          </a:p>
        </p:txBody>
      </p:sp>
      <p:sp>
        <p:nvSpPr>
          <p:cNvPr id="7" name="Slide Number Placeholder 6"/>
          <p:cNvSpPr>
            <a:spLocks noGrp="1"/>
          </p:cNvSpPr>
          <p:nvPr>
            <p:ph type="sldNum" sz="quarter" idx="11"/>
          </p:nvPr>
        </p:nvSpPr>
        <p:spPr/>
        <p:txBody>
          <a:bodyPr rtlCol="0"/>
          <a:lstStyle/>
          <a:p>
            <a:fld id="{A4C8223E-6826-42CE-8061-09275C148F0E}"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296202-9EFB-473D-85E9-99E7254DE3ED}" type="datetimeFigureOut">
              <a:rPr lang="en-US" smtClean="0"/>
              <a:pPr/>
              <a:t>9/30/2009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C8223E-6826-42CE-8061-09275C148F0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D2296202-9EFB-473D-85E9-99E7254DE3ED}" type="datetimeFigureOut">
              <a:rPr lang="en-US" smtClean="0"/>
              <a:pPr/>
              <a:t>9/30/2009</a:t>
            </a:fld>
            <a:endParaRPr lang="en-US"/>
          </a:p>
        </p:txBody>
      </p:sp>
      <p:sp>
        <p:nvSpPr>
          <p:cNvPr id="22" name="Slide Number Placeholder 21"/>
          <p:cNvSpPr>
            <a:spLocks noGrp="1"/>
          </p:cNvSpPr>
          <p:nvPr>
            <p:ph type="sldNum" sz="quarter" idx="15"/>
          </p:nvPr>
        </p:nvSpPr>
        <p:spPr/>
        <p:txBody>
          <a:bodyPr rtlCol="0"/>
          <a:lstStyle/>
          <a:p>
            <a:fld id="{A4C8223E-6826-42CE-8061-09275C148F0E}"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D2296202-9EFB-473D-85E9-99E7254DE3ED}" type="datetimeFigureOut">
              <a:rPr lang="en-US" smtClean="0"/>
              <a:pPr/>
              <a:t>9/30/2009</a:t>
            </a:fld>
            <a:endParaRPr lang="en-US"/>
          </a:p>
        </p:txBody>
      </p:sp>
      <p:sp>
        <p:nvSpPr>
          <p:cNvPr id="18" name="Slide Number Placeholder 17"/>
          <p:cNvSpPr>
            <a:spLocks noGrp="1"/>
          </p:cNvSpPr>
          <p:nvPr>
            <p:ph type="sldNum" sz="quarter" idx="11"/>
          </p:nvPr>
        </p:nvSpPr>
        <p:spPr/>
        <p:txBody>
          <a:bodyPr rtlCol="0"/>
          <a:lstStyle/>
          <a:p>
            <a:fld id="{A4C8223E-6826-42CE-8061-09275C148F0E}"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D2296202-9EFB-473D-85E9-99E7254DE3ED}" type="datetimeFigureOut">
              <a:rPr lang="en-US" smtClean="0"/>
              <a:pPr/>
              <a:t>9/30/2009</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4C8223E-6826-42CE-8061-09275C148F0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Medieval </a:t>
            </a:r>
            <a:r>
              <a:rPr lang="en-US" dirty="0" smtClean="0"/>
              <a:t>Castles:</a:t>
            </a:r>
            <a:br>
              <a:rPr lang="en-US" dirty="0" smtClean="0"/>
            </a:br>
            <a:r>
              <a:rPr lang="en-US" dirty="0" smtClean="0"/>
              <a:t>Parts of the Castle</a:t>
            </a:r>
            <a:endParaRPr lang="en-US" dirty="0"/>
          </a:p>
        </p:txBody>
      </p:sp>
      <p:sp>
        <p:nvSpPr>
          <p:cNvPr id="3" name="Subtitle 2"/>
          <p:cNvSpPr>
            <a:spLocks noGrp="1"/>
          </p:cNvSpPr>
          <p:nvPr>
            <p:ph type="subTitle" idx="1"/>
          </p:nvPr>
        </p:nvSpPr>
        <p:spPr/>
        <p:txBody>
          <a:bodyPr/>
          <a:lstStyle/>
          <a:p>
            <a:r>
              <a:rPr lang="en-US" dirty="0" smtClean="0"/>
              <a:t>Elizabeth Hamil</a:t>
            </a:r>
            <a:endParaRPr lang="en-US" dirty="0"/>
          </a:p>
        </p:txBody>
      </p:sp>
      <p:pic>
        <p:nvPicPr>
          <p:cNvPr id="25602" name="Picture 2" descr="http://cdn-write.demandstudios.com/upload/9000/500/40/9/69549.jpg"/>
          <p:cNvPicPr>
            <a:picLocks noChangeAspect="1" noChangeArrowheads="1"/>
          </p:cNvPicPr>
          <p:nvPr/>
        </p:nvPicPr>
        <p:blipFill>
          <a:blip r:embed="rId2" cstate="print"/>
          <a:srcRect/>
          <a:stretch>
            <a:fillRect/>
          </a:stretch>
        </p:blipFill>
        <p:spPr bwMode="auto">
          <a:xfrm>
            <a:off x="1981200" y="2209800"/>
            <a:ext cx="2362200" cy="1771650"/>
          </a:xfrm>
          <a:prstGeom prst="rect">
            <a:avLst/>
          </a:prstGeom>
          <a:noFill/>
        </p:spPr>
      </p:pic>
      <p:pic>
        <p:nvPicPr>
          <p:cNvPr id="25604" name="Picture 4" descr="http://www.medieval-castle.com/blog/uploaded_images/caerlaverockcastle_blog-799244.jpg"/>
          <p:cNvPicPr>
            <a:picLocks noChangeAspect="1" noChangeArrowheads="1"/>
          </p:cNvPicPr>
          <p:nvPr/>
        </p:nvPicPr>
        <p:blipFill>
          <a:blip r:embed="rId3"/>
          <a:srcRect/>
          <a:stretch>
            <a:fillRect/>
          </a:stretch>
        </p:blipFill>
        <p:spPr bwMode="auto">
          <a:xfrm>
            <a:off x="6114562" y="4191000"/>
            <a:ext cx="2857988" cy="2547693"/>
          </a:xfrm>
          <a:prstGeom prst="rect">
            <a:avLst/>
          </a:prstGeom>
          <a:noFill/>
        </p:spPr>
      </p:pic>
      <p:pic>
        <p:nvPicPr>
          <p:cNvPr id="25606" name="Picture 6" descr="http://farm1.static.flickr.com/120/250424275_2b06800a9f.jpg"/>
          <p:cNvPicPr>
            <a:picLocks noChangeAspect="1" noChangeArrowheads="1"/>
          </p:cNvPicPr>
          <p:nvPr/>
        </p:nvPicPr>
        <p:blipFill>
          <a:blip r:embed="rId4"/>
          <a:srcRect/>
          <a:stretch>
            <a:fillRect/>
          </a:stretch>
        </p:blipFill>
        <p:spPr bwMode="auto">
          <a:xfrm>
            <a:off x="6096000" y="152400"/>
            <a:ext cx="2856408" cy="3336925"/>
          </a:xfrm>
          <a:prstGeom prst="rect">
            <a:avLst/>
          </a:prstGeom>
          <a:noFill/>
        </p:spPr>
      </p:pic>
      <p:pic>
        <p:nvPicPr>
          <p:cNvPr id="25608" name="Picture 8" descr="http://www.castlehotelireland.com/images/ashford-castle-hotel.png"/>
          <p:cNvPicPr>
            <a:picLocks noChangeAspect="1" noChangeArrowheads="1"/>
          </p:cNvPicPr>
          <p:nvPr/>
        </p:nvPicPr>
        <p:blipFill>
          <a:blip r:embed="rId5"/>
          <a:srcRect/>
          <a:stretch>
            <a:fillRect/>
          </a:stretch>
        </p:blipFill>
        <p:spPr bwMode="auto">
          <a:xfrm>
            <a:off x="2590800" y="76200"/>
            <a:ext cx="3200400" cy="2067459"/>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Romanesque Architecture</a:t>
            </a:r>
            <a:endParaRPr lang="en-US" dirty="0"/>
          </a:p>
        </p:txBody>
      </p:sp>
      <p:sp>
        <p:nvSpPr>
          <p:cNvPr id="3" name="Content Placeholder 2"/>
          <p:cNvSpPr>
            <a:spLocks noGrp="1"/>
          </p:cNvSpPr>
          <p:nvPr>
            <p:ph sz="quarter" idx="1"/>
          </p:nvPr>
        </p:nvSpPr>
        <p:spPr/>
        <p:txBody>
          <a:bodyPr/>
          <a:lstStyle/>
          <a:p>
            <a:r>
              <a:rPr lang="en-US" dirty="0" smtClean="0"/>
              <a:t>Romanesque architecture is a mix of the style of ancient Rome, Germany, France, and Byzantium.</a:t>
            </a:r>
          </a:p>
          <a:p>
            <a:r>
              <a:rPr lang="en-US" dirty="0" smtClean="0"/>
              <a:t>This type of architecture grew from the need for bigger and more stone monasteries and churches. It is called Romanesque because the buildings were influenced by Roman ruins.</a:t>
            </a:r>
          </a:p>
          <a:p>
            <a:r>
              <a:rPr lang="en-US" dirty="0" smtClean="0"/>
              <a:t>Features of Romanesque Architecture:</a:t>
            </a:r>
          </a:p>
          <a:p>
            <a:pPr lvl="1"/>
            <a:r>
              <a:rPr lang="en-US" dirty="0" smtClean="0"/>
              <a:t>roofs with rounded stone arches</a:t>
            </a:r>
          </a:p>
          <a:p>
            <a:pPr lvl="2"/>
            <a:r>
              <a:rPr lang="en-US" dirty="0" smtClean="0"/>
              <a:t>Barrel vaults</a:t>
            </a:r>
          </a:p>
          <a:p>
            <a:pPr lvl="1"/>
            <a:r>
              <a:rPr lang="en-US" dirty="0" smtClean="0"/>
              <a:t>thick walls and pillars</a:t>
            </a:r>
          </a:p>
          <a:p>
            <a:pPr lvl="1"/>
            <a:r>
              <a:rPr lang="en-US" dirty="0" smtClean="0"/>
              <a:t>small windows and doors </a:t>
            </a:r>
          </a:p>
          <a:p>
            <a:pPr lvl="1"/>
            <a:r>
              <a:rPr lang="en-US" dirty="0" smtClean="0"/>
              <a:t>magnificent carvings</a:t>
            </a:r>
            <a:endParaRPr lang="en-US" dirty="0"/>
          </a:p>
        </p:txBody>
      </p:sp>
      <p:pic>
        <p:nvPicPr>
          <p:cNvPr id="22530" name="Picture 2" descr="http://www.picturestore.com.au/images/products/medium/LPI1/19166_45.jpg"/>
          <p:cNvPicPr>
            <a:picLocks noChangeAspect="1" noChangeArrowheads="1"/>
          </p:cNvPicPr>
          <p:nvPr/>
        </p:nvPicPr>
        <p:blipFill>
          <a:blip r:embed="rId2"/>
          <a:srcRect/>
          <a:stretch>
            <a:fillRect/>
          </a:stretch>
        </p:blipFill>
        <p:spPr bwMode="auto">
          <a:xfrm>
            <a:off x="6172200" y="3657600"/>
            <a:ext cx="1988820" cy="30480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Gothic Architecture</a:t>
            </a:r>
            <a:endParaRPr lang="en-US" dirty="0"/>
          </a:p>
        </p:txBody>
      </p:sp>
      <p:sp>
        <p:nvSpPr>
          <p:cNvPr id="3" name="Content Placeholder 2"/>
          <p:cNvSpPr>
            <a:spLocks noGrp="1"/>
          </p:cNvSpPr>
          <p:nvPr>
            <p:ph sz="quarter" idx="1"/>
          </p:nvPr>
        </p:nvSpPr>
        <p:spPr/>
        <p:txBody>
          <a:bodyPr/>
          <a:lstStyle/>
          <a:p>
            <a:r>
              <a:rPr lang="en-US" dirty="0" smtClean="0"/>
              <a:t>Gothic architecture started in the first half of the twelfth century. It first started around Paris, France.</a:t>
            </a:r>
          </a:p>
          <a:p>
            <a:r>
              <a:rPr lang="en-US" dirty="0" smtClean="0"/>
              <a:t>It is called gothic after the tribes of Goths that invaded the Roman empire.</a:t>
            </a:r>
          </a:p>
          <a:p>
            <a:r>
              <a:rPr lang="en-US" dirty="0" smtClean="0"/>
              <a:t>Features of Gothic Architecture:</a:t>
            </a:r>
          </a:p>
          <a:p>
            <a:pPr lvl="1"/>
            <a:r>
              <a:rPr lang="en-US" dirty="0" smtClean="0"/>
              <a:t>delicate stone bars</a:t>
            </a:r>
          </a:p>
          <a:p>
            <a:pPr lvl="1"/>
            <a:r>
              <a:rPr lang="en-US" dirty="0" smtClean="0"/>
              <a:t>pointed arches</a:t>
            </a:r>
          </a:p>
          <a:p>
            <a:pPr lvl="1"/>
            <a:r>
              <a:rPr lang="en-US" dirty="0" smtClean="0"/>
              <a:t>pillars and ribs carried the weight </a:t>
            </a:r>
          </a:p>
          <a:p>
            <a:pPr lvl="1">
              <a:buNone/>
            </a:pPr>
            <a:r>
              <a:rPr lang="en-US" dirty="0" smtClean="0"/>
              <a:t>	</a:t>
            </a:r>
            <a:r>
              <a:rPr lang="en-US" dirty="0" smtClean="0"/>
              <a:t>of the roof</a:t>
            </a:r>
          </a:p>
          <a:p>
            <a:pPr lvl="1"/>
            <a:r>
              <a:rPr lang="en-US" dirty="0" smtClean="0"/>
              <a:t>larger windows</a:t>
            </a:r>
          </a:p>
          <a:p>
            <a:pPr lvl="2"/>
            <a:r>
              <a:rPr lang="en-US" smtClean="0"/>
              <a:t>stained glass</a:t>
            </a:r>
            <a:endParaRPr lang="en-US" dirty="0" smtClean="0"/>
          </a:p>
          <a:p>
            <a:pPr lvl="1"/>
            <a:r>
              <a:rPr lang="en-US" dirty="0" smtClean="0"/>
              <a:t>tall structures</a:t>
            </a:r>
            <a:endParaRPr lang="en-US" dirty="0"/>
          </a:p>
        </p:txBody>
      </p:sp>
      <p:pic>
        <p:nvPicPr>
          <p:cNvPr id="23554" name="Picture 2" descr="http://homepage.ntlworld.com/peter.fairweather/docs/cathed2.jpg"/>
          <p:cNvPicPr>
            <a:picLocks noChangeAspect="1" noChangeArrowheads="1"/>
          </p:cNvPicPr>
          <p:nvPr/>
        </p:nvPicPr>
        <p:blipFill>
          <a:blip r:embed="rId2"/>
          <a:srcRect/>
          <a:stretch>
            <a:fillRect/>
          </a:stretch>
        </p:blipFill>
        <p:spPr bwMode="auto">
          <a:xfrm>
            <a:off x="5181600" y="3352800"/>
            <a:ext cx="2654334" cy="329565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Moat</a:t>
            </a:r>
            <a:endParaRPr lang="en-US" dirty="0"/>
          </a:p>
        </p:txBody>
      </p:sp>
      <p:sp>
        <p:nvSpPr>
          <p:cNvPr id="3" name="Content Placeholder 2"/>
          <p:cNvSpPr>
            <a:spLocks noGrp="1"/>
          </p:cNvSpPr>
          <p:nvPr>
            <p:ph sz="quarter" idx="1"/>
          </p:nvPr>
        </p:nvSpPr>
        <p:spPr/>
        <p:txBody>
          <a:bodyPr/>
          <a:lstStyle/>
          <a:p>
            <a:r>
              <a:rPr lang="en-US" dirty="0" smtClean="0"/>
              <a:t>Most medieval castles were surrounded by moats. These moats were either filled with water or wooden stakes.</a:t>
            </a:r>
          </a:p>
          <a:p>
            <a:r>
              <a:rPr lang="en-US" dirty="0" smtClean="0"/>
              <a:t>The moats were used to defend the castle. They helped prevent enemies from coming near the castle. </a:t>
            </a:r>
            <a:endParaRPr lang="en-US" dirty="0"/>
          </a:p>
        </p:txBody>
      </p:sp>
      <p:pic>
        <p:nvPicPr>
          <p:cNvPr id="28674" name="Picture 2" descr="http://www.panoramio.com/photos/original/8457949.jpg"/>
          <p:cNvPicPr>
            <a:picLocks noChangeAspect="1" noChangeArrowheads="1"/>
          </p:cNvPicPr>
          <p:nvPr/>
        </p:nvPicPr>
        <p:blipFill>
          <a:blip r:embed="rId2" cstate="print"/>
          <a:srcRect/>
          <a:stretch>
            <a:fillRect/>
          </a:stretch>
        </p:blipFill>
        <p:spPr bwMode="auto">
          <a:xfrm>
            <a:off x="3429000" y="3657600"/>
            <a:ext cx="3994551" cy="298767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Drawbridge</a:t>
            </a:r>
            <a:endParaRPr lang="en-US" dirty="0"/>
          </a:p>
        </p:txBody>
      </p:sp>
      <p:sp>
        <p:nvSpPr>
          <p:cNvPr id="3" name="Content Placeholder 2"/>
          <p:cNvSpPr>
            <a:spLocks noGrp="1"/>
          </p:cNvSpPr>
          <p:nvPr>
            <p:ph sz="quarter" idx="1"/>
          </p:nvPr>
        </p:nvSpPr>
        <p:spPr/>
        <p:txBody>
          <a:bodyPr/>
          <a:lstStyle/>
          <a:p>
            <a:r>
              <a:rPr lang="en-US" dirty="0" smtClean="0"/>
              <a:t>Medieval castles used drawbridges to defend the castle. They allow or keep people from entering.</a:t>
            </a:r>
          </a:p>
          <a:p>
            <a:r>
              <a:rPr lang="en-US" dirty="0" smtClean="0"/>
              <a:t> A drawbridge </a:t>
            </a:r>
            <a:r>
              <a:rPr lang="en-US" dirty="0" smtClean="0"/>
              <a:t>was</a:t>
            </a:r>
            <a:r>
              <a:rPr lang="en-US" dirty="0" smtClean="0"/>
              <a:t> </a:t>
            </a:r>
            <a:r>
              <a:rPr lang="en-US" dirty="0" smtClean="0"/>
              <a:t>a wooden platform. One side </a:t>
            </a:r>
            <a:r>
              <a:rPr lang="en-US" dirty="0" smtClean="0"/>
              <a:t>was</a:t>
            </a:r>
            <a:r>
              <a:rPr lang="en-US" dirty="0" smtClean="0"/>
              <a:t> </a:t>
            </a:r>
            <a:r>
              <a:rPr lang="en-US" dirty="0" smtClean="0"/>
              <a:t>fixed to the wall of the castle. The </a:t>
            </a:r>
            <a:r>
              <a:rPr lang="en-US" dirty="0" smtClean="0"/>
              <a:t>platform was </a:t>
            </a:r>
            <a:r>
              <a:rPr lang="en-US" dirty="0" smtClean="0"/>
              <a:t>lowered or raised by ropes or chains.</a:t>
            </a:r>
            <a:endParaRPr lang="en-US" dirty="0"/>
          </a:p>
        </p:txBody>
      </p:sp>
      <p:pic>
        <p:nvPicPr>
          <p:cNvPr id="32770" name="Picture 2" descr="http://farm4.static.flickr.com/3127/2899519696_c60f1c86b9_o.jpg"/>
          <p:cNvPicPr>
            <a:picLocks noChangeAspect="1" noChangeArrowheads="1"/>
          </p:cNvPicPr>
          <p:nvPr/>
        </p:nvPicPr>
        <p:blipFill>
          <a:blip r:embed="rId2"/>
          <a:srcRect/>
          <a:stretch>
            <a:fillRect/>
          </a:stretch>
        </p:blipFill>
        <p:spPr bwMode="auto">
          <a:xfrm>
            <a:off x="5562600" y="3581400"/>
            <a:ext cx="2345725" cy="312450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Bailey</a:t>
            </a:r>
            <a:endParaRPr lang="en-US" dirty="0"/>
          </a:p>
        </p:txBody>
      </p:sp>
      <p:sp>
        <p:nvSpPr>
          <p:cNvPr id="3" name="Content Placeholder 2"/>
          <p:cNvSpPr>
            <a:spLocks noGrp="1"/>
          </p:cNvSpPr>
          <p:nvPr>
            <p:ph sz="quarter" idx="1"/>
          </p:nvPr>
        </p:nvSpPr>
        <p:spPr/>
        <p:txBody>
          <a:bodyPr/>
          <a:lstStyle/>
          <a:p>
            <a:r>
              <a:rPr lang="en-US" dirty="0" smtClean="0"/>
              <a:t>A bailey </a:t>
            </a:r>
            <a:r>
              <a:rPr lang="en-US" dirty="0" smtClean="0"/>
              <a:t>was</a:t>
            </a:r>
            <a:r>
              <a:rPr lang="en-US" dirty="0" smtClean="0"/>
              <a:t> </a:t>
            </a:r>
            <a:r>
              <a:rPr lang="en-US" dirty="0" smtClean="0"/>
              <a:t>a courtyard surrounded by walls. The walls </a:t>
            </a:r>
            <a:r>
              <a:rPr lang="en-US" dirty="0" smtClean="0"/>
              <a:t>were</a:t>
            </a:r>
            <a:r>
              <a:rPr lang="en-US" dirty="0" smtClean="0"/>
              <a:t> </a:t>
            </a:r>
            <a:r>
              <a:rPr lang="en-US" dirty="0" smtClean="0"/>
              <a:t>also considered part of the bailey.</a:t>
            </a:r>
          </a:p>
          <a:p>
            <a:r>
              <a:rPr lang="en-US" dirty="0" smtClean="0"/>
              <a:t>Some Medieval castles had more than one bailey.</a:t>
            </a:r>
            <a:endParaRPr lang="en-US" dirty="0"/>
          </a:p>
        </p:txBody>
      </p:sp>
      <p:pic>
        <p:nvPicPr>
          <p:cNvPr id="31746" name="Picture 2" descr="http://farm1.static.flickr.com/212/505610711_ca467c9796.jpg"/>
          <p:cNvPicPr>
            <a:picLocks noChangeAspect="1" noChangeArrowheads="1"/>
          </p:cNvPicPr>
          <p:nvPr/>
        </p:nvPicPr>
        <p:blipFill>
          <a:blip r:embed="rId2"/>
          <a:srcRect/>
          <a:stretch>
            <a:fillRect/>
          </a:stretch>
        </p:blipFill>
        <p:spPr bwMode="auto">
          <a:xfrm>
            <a:off x="2514600" y="3276600"/>
            <a:ext cx="4762500" cy="320992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Portcullis</a:t>
            </a:r>
            <a:endParaRPr lang="en-US" dirty="0"/>
          </a:p>
        </p:txBody>
      </p:sp>
      <p:sp>
        <p:nvSpPr>
          <p:cNvPr id="3" name="Content Placeholder 2"/>
          <p:cNvSpPr>
            <a:spLocks noGrp="1"/>
          </p:cNvSpPr>
          <p:nvPr>
            <p:ph sz="quarter" idx="1"/>
          </p:nvPr>
        </p:nvSpPr>
        <p:spPr/>
        <p:txBody>
          <a:bodyPr/>
          <a:lstStyle/>
          <a:p>
            <a:r>
              <a:rPr lang="en-US" dirty="0" smtClean="0"/>
              <a:t>A portcullis </a:t>
            </a:r>
            <a:r>
              <a:rPr lang="en-US" dirty="0" smtClean="0"/>
              <a:t>was</a:t>
            </a:r>
            <a:r>
              <a:rPr lang="en-US" dirty="0" smtClean="0"/>
              <a:t> </a:t>
            </a:r>
            <a:r>
              <a:rPr lang="en-US" dirty="0" smtClean="0"/>
              <a:t>a grilled door with spikes at the </a:t>
            </a:r>
            <a:r>
              <a:rPr lang="en-US" dirty="0" smtClean="0"/>
              <a:t>bottom. The portcullis was </a:t>
            </a:r>
            <a:r>
              <a:rPr lang="en-US" dirty="0" smtClean="0"/>
              <a:t>suspended from</a:t>
            </a:r>
            <a:r>
              <a:rPr lang="en-US" dirty="0" smtClean="0"/>
              <a:t> </a:t>
            </a:r>
            <a:r>
              <a:rPr lang="en-US" dirty="0" smtClean="0"/>
              <a:t>the gatehouse </a:t>
            </a:r>
            <a:r>
              <a:rPr lang="en-US" dirty="0" smtClean="0"/>
              <a:t>ceiling .</a:t>
            </a:r>
            <a:endParaRPr lang="en-US" dirty="0" smtClean="0"/>
          </a:p>
          <a:p>
            <a:r>
              <a:rPr lang="en-US" dirty="0" smtClean="0"/>
              <a:t>It was used to defend the castle when it was being attacked. It could be quickly lowered to keep enemies from coming </a:t>
            </a:r>
            <a:endParaRPr lang="en-US" dirty="0" smtClean="0"/>
          </a:p>
          <a:p>
            <a:pPr>
              <a:buNone/>
            </a:pPr>
            <a:r>
              <a:rPr lang="en-US" dirty="0" smtClean="0"/>
              <a:t>	</a:t>
            </a:r>
            <a:r>
              <a:rPr lang="en-US" dirty="0" smtClean="0"/>
              <a:t>into </a:t>
            </a:r>
            <a:r>
              <a:rPr lang="en-US" dirty="0" smtClean="0"/>
              <a:t>the castle.</a:t>
            </a:r>
            <a:endParaRPr lang="en-US" dirty="0"/>
          </a:p>
        </p:txBody>
      </p:sp>
      <p:pic>
        <p:nvPicPr>
          <p:cNvPr id="34818" name="Picture 2" descr="http://www.ukstudentlife.com/Travel/Tours/England/Warwick/Portcullis2.jpg"/>
          <p:cNvPicPr>
            <a:picLocks noChangeAspect="1" noChangeArrowheads="1"/>
          </p:cNvPicPr>
          <p:nvPr/>
        </p:nvPicPr>
        <p:blipFill>
          <a:blip r:embed="rId2"/>
          <a:srcRect/>
          <a:stretch>
            <a:fillRect/>
          </a:stretch>
        </p:blipFill>
        <p:spPr bwMode="auto">
          <a:xfrm>
            <a:off x="4267200" y="3581400"/>
            <a:ext cx="2743200" cy="3034513"/>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Crenellations</a:t>
            </a:r>
            <a:endParaRPr lang="en-US" dirty="0"/>
          </a:p>
        </p:txBody>
      </p:sp>
      <p:sp>
        <p:nvSpPr>
          <p:cNvPr id="3" name="Content Placeholder 2"/>
          <p:cNvSpPr>
            <a:spLocks noGrp="1"/>
          </p:cNvSpPr>
          <p:nvPr>
            <p:ph sz="quarter" idx="1"/>
          </p:nvPr>
        </p:nvSpPr>
        <p:spPr/>
        <p:txBody>
          <a:bodyPr/>
          <a:lstStyle/>
          <a:p>
            <a:r>
              <a:rPr lang="en-US" dirty="0" smtClean="0"/>
              <a:t>A crenellation was an elevation built at the top of the castle. It was made with spaces in it. These spaces were used to shoot arrows down at the enemy when the castle was being attacked. The soldiers could also protect themselves behind the wall of the crenellation.</a:t>
            </a:r>
            <a:endParaRPr lang="en-US" dirty="0"/>
          </a:p>
        </p:txBody>
      </p:sp>
      <p:pic>
        <p:nvPicPr>
          <p:cNvPr id="3074" name="Picture 2" descr="http://www.chios-echo.gr/Portals/0/FOTO-KYR/nees_eikones/DSCN14581.jpg"/>
          <p:cNvPicPr>
            <a:picLocks noChangeAspect="1" noChangeArrowheads="1"/>
          </p:cNvPicPr>
          <p:nvPr/>
        </p:nvPicPr>
        <p:blipFill>
          <a:blip r:embed="rId2"/>
          <a:srcRect/>
          <a:stretch>
            <a:fillRect/>
          </a:stretch>
        </p:blipFill>
        <p:spPr bwMode="auto">
          <a:xfrm>
            <a:off x="5410200" y="3505200"/>
            <a:ext cx="2362200" cy="314645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Barbican</a:t>
            </a:r>
            <a:endParaRPr lang="en-US" dirty="0"/>
          </a:p>
        </p:txBody>
      </p:sp>
      <p:sp>
        <p:nvSpPr>
          <p:cNvPr id="3" name="Content Placeholder 2"/>
          <p:cNvSpPr>
            <a:spLocks noGrp="1"/>
          </p:cNvSpPr>
          <p:nvPr>
            <p:ph sz="quarter" idx="1"/>
          </p:nvPr>
        </p:nvSpPr>
        <p:spPr/>
        <p:txBody>
          <a:bodyPr/>
          <a:lstStyle/>
          <a:p>
            <a:r>
              <a:rPr lang="en-US" dirty="0" smtClean="0"/>
              <a:t>A barbican was a stone structure located in front of the castle gate. Most barbicans had towers on </a:t>
            </a:r>
            <a:r>
              <a:rPr lang="en-US" dirty="0" smtClean="0"/>
              <a:t>its</a:t>
            </a:r>
            <a:r>
              <a:rPr lang="en-US" dirty="0" smtClean="0"/>
              <a:t> </a:t>
            </a:r>
            <a:r>
              <a:rPr lang="en-US" dirty="0" smtClean="0"/>
              <a:t>sides where guards could keep watch.</a:t>
            </a:r>
          </a:p>
          <a:p>
            <a:r>
              <a:rPr lang="en-US" dirty="0" smtClean="0"/>
              <a:t>It was used to protect the gate of the castle. It was also used to trap enemies in its tunnel. Inside the tunnel were arrow slits and holes where weapons could be fired at the enemy.</a:t>
            </a:r>
            <a:endParaRPr lang="en-US" dirty="0"/>
          </a:p>
        </p:txBody>
      </p:sp>
      <p:pic>
        <p:nvPicPr>
          <p:cNvPr id="2050" name="Picture 2" descr="http://wpcontent.answers.com/wikipedia/commons/thumb/8/8d/WarwickCastle_MainGate_Clocktower_CaesarsTower.JPG/350px-WarwickCastle_MainGate_Clocktower_CaesarsTower.JPG"/>
          <p:cNvPicPr>
            <a:picLocks noChangeAspect="1" noChangeArrowheads="1"/>
          </p:cNvPicPr>
          <p:nvPr/>
        </p:nvPicPr>
        <p:blipFill>
          <a:blip r:embed="rId2"/>
          <a:srcRect/>
          <a:stretch>
            <a:fillRect/>
          </a:stretch>
        </p:blipFill>
        <p:spPr bwMode="auto">
          <a:xfrm>
            <a:off x="4495800" y="4495800"/>
            <a:ext cx="3333750" cy="2219325"/>
          </a:xfrm>
          <a:prstGeom prst="rect">
            <a:avLst/>
          </a:prstGeom>
          <a:noFill/>
        </p:spPr>
      </p:pic>
      <p:pic>
        <p:nvPicPr>
          <p:cNvPr id="2052" name="Picture 4" descr="http://www.medieval-castle.com/castle_attack_defence/alnwick_castle_access.jpg"/>
          <p:cNvPicPr>
            <a:picLocks noChangeAspect="1" noChangeArrowheads="1"/>
          </p:cNvPicPr>
          <p:nvPr/>
        </p:nvPicPr>
        <p:blipFill>
          <a:blip r:embed="rId3"/>
          <a:srcRect/>
          <a:stretch>
            <a:fillRect/>
          </a:stretch>
        </p:blipFill>
        <p:spPr bwMode="auto">
          <a:xfrm>
            <a:off x="762000" y="4267200"/>
            <a:ext cx="2857500" cy="2371725"/>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Keep</a:t>
            </a:r>
            <a:endParaRPr lang="en-US" dirty="0"/>
          </a:p>
        </p:txBody>
      </p:sp>
      <p:sp>
        <p:nvSpPr>
          <p:cNvPr id="3" name="Content Placeholder 2"/>
          <p:cNvSpPr>
            <a:spLocks noGrp="1"/>
          </p:cNvSpPr>
          <p:nvPr>
            <p:ph sz="quarter" idx="1"/>
          </p:nvPr>
        </p:nvSpPr>
        <p:spPr/>
        <p:txBody>
          <a:bodyPr/>
          <a:lstStyle/>
          <a:p>
            <a:r>
              <a:rPr lang="en-US" dirty="0" smtClean="0"/>
              <a:t>The keep of a castle was the most protected tower of the castle.</a:t>
            </a:r>
          </a:p>
          <a:p>
            <a:r>
              <a:rPr lang="en-US" dirty="0" smtClean="0"/>
              <a:t>There were two different kinds of keeps. The earlier keeps were square. Later on the keeps were built circular. This decreased the risk of attacks to exposed corners.</a:t>
            </a:r>
            <a:endParaRPr lang="en-US" dirty="0"/>
          </a:p>
        </p:txBody>
      </p:sp>
      <p:pic>
        <p:nvPicPr>
          <p:cNvPr id="1026" name="Picture 2" descr="http://www.medieval-castle.com/castlefiles/images/appleby_castle_keep2_275.jpg"/>
          <p:cNvPicPr>
            <a:picLocks noChangeAspect="1" noChangeArrowheads="1"/>
          </p:cNvPicPr>
          <p:nvPr/>
        </p:nvPicPr>
        <p:blipFill>
          <a:blip r:embed="rId2"/>
          <a:srcRect/>
          <a:stretch>
            <a:fillRect/>
          </a:stretch>
        </p:blipFill>
        <p:spPr bwMode="auto">
          <a:xfrm>
            <a:off x="3810000" y="3886200"/>
            <a:ext cx="3229715" cy="241935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Types of Medieval Architecture</a:t>
            </a:r>
            <a:endParaRPr lang="en-US" dirty="0"/>
          </a:p>
        </p:txBody>
      </p:sp>
      <p:sp>
        <p:nvSpPr>
          <p:cNvPr id="3" name="Subtitle 2"/>
          <p:cNvSpPr>
            <a:spLocks noGrp="1"/>
          </p:cNvSpPr>
          <p:nvPr>
            <p:ph type="subTitle" idx="1"/>
          </p:nvPr>
        </p:nvSpPr>
        <p:spPr/>
        <p:txBody>
          <a:bodyPr/>
          <a:lstStyle/>
          <a:p>
            <a:r>
              <a:rPr lang="en-US" dirty="0" smtClean="0"/>
              <a:t>Elizabeth Hamil</a:t>
            </a:r>
            <a:endParaRPr lang="en-US" dirty="0"/>
          </a:p>
        </p:txBody>
      </p:sp>
      <p:pic>
        <p:nvPicPr>
          <p:cNvPr id="21506" name="Picture 2" descr="http://www.melcot.com/images/Ribe%20Cathedral.jpg"/>
          <p:cNvPicPr>
            <a:picLocks noChangeAspect="1" noChangeArrowheads="1"/>
          </p:cNvPicPr>
          <p:nvPr/>
        </p:nvPicPr>
        <p:blipFill>
          <a:blip r:embed="rId2" cstate="print"/>
          <a:srcRect/>
          <a:stretch>
            <a:fillRect/>
          </a:stretch>
        </p:blipFill>
        <p:spPr bwMode="auto">
          <a:xfrm>
            <a:off x="1828800" y="152400"/>
            <a:ext cx="2640806" cy="3521075"/>
          </a:xfrm>
          <a:prstGeom prst="rect">
            <a:avLst/>
          </a:prstGeom>
          <a:noFill/>
        </p:spPr>
      </p:pic>
      <p:pic>
        <p:nvPicPr>
          <p:cNvPr id="21508" name="Picture 4" descr="http://img.wraptnotes.com/Notre%20Dame%20de%20Paris/Notre%20Dame%20de%20Paris%20(5).jpg"/>
          <p:cNvPicPr>
            <a:picLocks noChangeAspect="1" noChangeArrowheads="1"/>
          </p:cNvPicPr>
          <p:nvPr/>
        </p:nvPicPr>
        <p:blipFill>
          <a:blip r:embed="rId3"/>
          <a:srcRect/>
          <a:stretch>
            <a:fillRect/>
          </a:stretch>
        </p:blipFill>
        <p:spPr bwMode="auto">
          <a:xfrm>
            <a:off x="4572000" y="1219200"/>
            <a:ext cx="4394384" cy="3032125"/>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3120</TotalTime>
  <Words>465</Words>
  <Application>Microsoft Office PowerPoint</Application>
  <PresentationFormat>On-screen Show (4:3)</PresentationFormat>
  <Paragraphs>45</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Oriel</vt:lpstr>
      <vt:lpstr>Medieval Castles: Parts of the Castle</vt:lpstr>
      <vt:lpstr>Moat</vt:lpstr>
      <vt:lpstr>Drawbridge</vt:lpstr>
      <vt:lpstr>Bailey</vt:lpstr>
      <vt:lpstr>Portcullis</vt:lpstr>
      <vt:lpstr>Crenellations</vt:lpstr>
      <vt:lpstr>Barbican</vt:lpstr>
      <vt:lpstr>Keep</vt:lpstr>
      <vt:lpstr>Types of Medieval Architecture</vt:lpstr>
      <vt:lpstr>Romanesque Architecture</vt:lpstr>
      <vt:lpstr>Gothic Architecture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Medieval Castles</dc:title>
  <dc:creator>Tim Hamil</dc:creator>
  <cp:lastModifiedBy>Tim Hamil</cp:lastModifiedBy>
  <cp:revision>10</cp:revision>
  <dcterms:created xsi:type="dcterms:W3CDTF">2009-09-28T01:56:20Z</dcterms:created>
  <dcterms:modified xsi:type="dcterms:W3CDTF">2009-10-01T02:20:00Z</dcterms:modified>
</cp:coreProperties>
</file>