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Layouts/slideLayout5.xml" ContentType="application/vnd.openxmlformats-officedocument.presentationml.slideLayout+xml"/>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notesSlides/notesSlide24.xml" ContentType="application/vnd.openxmlformats-officedocument.presentationml.notes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20.xml" ContentType="application/vnd.openxmlformats-officedocument.presentationml.notesSlide+xml"/>
  <Override PartName="/ppt/slides/slide15.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notesSlides/notesSlide25.xml" ContentType="application/vnd.openxmlformats-officedocument.presentationml.notesSlide+xml"/>
  <Override PartName="/ppt/notesSlides/notesSlide6.xml" ContentType="application/vnd.openxmlformats-officedocument.presentationml.notesSlide+xml"/>
  <Override PartName="/ppt/notesSlides/notesSlide21.xml" ContentType="application/vnd.openxmlformats-officedocument.presentationml.notesSlide+xml"/>
  <Default Extension="gif" ContentType="image/gif"/>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notesSlides/notesSlide26.xml" ContentType="application/vnd.openxmlformats-officedocument.presentationml.notesSlide+xml"/>
  <Override PartName="/ppt/slides/slide20.xml" ContentType="application/vnd.openxmlformats-officedocument.presentationml.slide+xml"/>
  <Override PartName="/ppt/notesSlides/notesSlide7.xml" ContentType="application/vnd.openxmlformats-officedocument.presentationml.notesSlide+xml"/>
  <Override PartName="/ppt/notesSlides/notesSlide22.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notesSlides/notesSlide2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1pPr>
    <a:lvl2pPr marL="4572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2pPr>
    <a:lvl3pPr marL="9144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3pPr>
    <a:lvl4pPr marL="13716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4pPr>
    <a:lvl5pPr marL="18288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5pPr>
    <a:lvl6pPr marL="22860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6pPr>
    <a:lvl7pPr marL="27432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7pPr>
    <a:lvl8pPr marL="32004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8pPr>
    <a:lvl9pPr marL="36576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19" autoAdjust="0"/>
    <p:restoredTop sz="94694" autoAdjust="0"/>
  </p:normalViewPr>
  <p:slideViewPr>
    <p:cSldViewPr>
      <p:cViewPr varScale="1">
        <p:scale>
          <a:sx n="114" d="100"/>
          <a:sy n="114" d="100"/>
        </p:scale>
        <p:origin x="-73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B5A9EC52-6DD4-4049-8139-E4C2517915DF}" type="datetimeFigureOut">
              <a:rPr lang="en-US"/>
              <a:pPr>
                <a:defRPr/>
              </a:pPr>
              <a:t>10/4/09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1A252475-814D-4E28-956A-A502F5E2D5C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23" charset="-128"/>
        <a:cs typeface="ＭＳ Ｐゴシック" pitchFamily="-123"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7C55C8E-9F73-47B7-A71A-B56DCCA04543}" type="slidenum">
              <a:rPr lang="en-US">
                <a:ea typeface="ＭＳ Ｐゴシック" pitchFamily="-123" charset="-128"/>
                <a:cs typeface="ＭＳ Ｐゴシック" pitchFamily="-123" charset="-128"/>
              </a:rPr>
              <a:pPr fontAlgn="base">
                <a:spcBef>
                  <a:spcPct val="0"/>
                </a:spcBef>
                <a:spcAft>
                  <a:spcPct val="0"/>
                </a:spcAft>
                <a:defRPr/>
              </a:pPr>
              <a:t>1</a:t>
            </a:fld>
            <a:endParaRPr lang="en-US">
              <a:ea typeface="ＭＳ Ｐゴシック" pitchFamily="-123" charset="-128"/>
              <a:cs typeface="ＭＳ Ｐゴシック" pitchFamily="-123"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37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7E2F6E0-CD19-4151-A0AF-0F773FC77793}" type="slidenum">
              <a:rPr lang="en-US">
                <a:ea typeface="ＭＳ Ｐゴシック" pitchFamily="-123" charset="-128"/>
                <a:cs typeface="ＭＳ Ｐゴシック" pitchFamily="-123" charset="-128"/>
              </a:rPr>
              <a:pPr fontAlgn="base">
                <a:spcBef>
                  <a:spcPct val="0"/>
                </a:spcBef>
                <a:spcAft>
                  <a:spcPct val="0"/>
                </a:spcAft>
                <a:defRPr/>
              </a:pPr>
              <a:t>10</a:t>
            </a:fld>
            <a:endParaRPr lang="en-US">
              <a:ea typeface="ＭＳ Ｐゴシック" pitchFamily="-123" charset="-128"/>
              <a:cs typeface="ＭＳ Ｐゴシック" pitchFamily="-123"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584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14858F-F053-4D20-8509-4530BE26445F}" type="slidenum">
              <a:rPr lang="en-US">
                <a:ea typeface="ＭＳ Ｐゴシック" pitchFamily="-123" charset="-128"/>
                <a:cs typeface="ＭＳ Ｐゴシック" pitchFamily="-123" charset="-128"/>
              </a:rPr>
              <a:pPr fontAlgn="base">
                <a:spcBef>
                  <a:spcPct val="0"/>
                </a:spcBef>
                <a:spcAft>
                  <a:spcPct val="0"/>
                </a:spcAft>
                <a:defRPr/>
              </a:pPr>
              <a:t>11</a:t>
            </a:fld>
            <a:endParaRPr lang="en-US">
              <a:ea typeface="ＭＳ Ｐゴシック" pitchFamily="-123" charset="-128"/>
              <a:cs typeface="ＭＳ Ｐゴシック" pitchFamily="-123"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78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DC0A417-DB77-401F-A857-659A6200549D}" type="slidenum">
              <a:rPr lang="en-US">
                <a:ea typeface="ＭＳ Ｐゴシック" pitchFamily="-123" charset="-128"/>
                <a:cs typeface="ＭＳ Ｐゴシック" pitchFamily="-123" charset="-128"/>
              </a:rPr>
              <a:pPr fontAlgn="base">
                <a:spcBef>
                  <a:spcPct val="0"/>
                </a:spcBef>
                <a:spcAft>
                  <a:spcPct val="0"/>
                </a:spcAft>
                <a:defRPr/>
              </a:pPr>
              <a:t>12</a:t>
            </a:fld>
            <a:endParaRPr lang="en-US">
              <a:ea typeface="ＭＳ Ｐゴシック" pitchFamily="-123" charset="-128"/>
              <a:cs typeface="ＭＳ Ｐゴシック" pitchFamily="-123"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99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6E93093-17FD-4C44-8CD8-9DB5BD21838C}" type="slidenum">
              <a:rPr lang="en-US">
                <a:ea typeface="ＭＳ Ｐゴシック" pitchFamily="-123" charset="-128"/>
                <a:cs typeface="ＭＳ Ｐゴシック" pitchFamily="-123" charset="-128"/>
              </a:rPr>
              <a:pPr fontAlgn="base">
                <a:spcBef>
                  <a:spcPct val="0"/>
                </a:spcBef>
                <a:spcAft>
                  <a:spcPct val="0"/>
                </a:spcAft>
                <a:defRPr/>
              </a:pPr>
              <a:t>13</a:t>
            </a:fld>
            <a:endParaRPr lang="en-US">
              <a:ea typeface="ＭＳ Ｐゴシック" pitchFamily="-123" charset="-128"/>
              <a:cs typeface="ＭＳ Ｐゴシック" pitchFamily="-123"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419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7850A1-3EDD-451F-A34F-89979C0FFC97}" type="slidenum">
              <a:rPr lang="en-US">
                <a:ea typeface="ＭＳ Ｐゴシック" pitchFamily="-123" charset="-128"/>
                <a:cs typeface="ＭＳ Ｐゴシック" pitchFamily="-123" charset="-128"/>
              </a:rPr>
              <a:pPr fontAlgn="base">
                <a:spcBef>
                  <a:spcPct val="0"/>
                </a:spcBef>
                <a:spcAft>
                  <a:spcPct val="0"/>
                </a:spcAft>
                <a:defRPr/>
              </a:pPr>
              <a:t>14</a:t>
            </a:fld>
            <a:endParaRPr lang="en-US">
              <a:ea typeface="ＭＳ Ｐゴシック" pitchFamily="-123" charset="-128"/>
              <a:cs typeface="ＭＳ Ｐゴシック" pitchFamily="-123"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440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EA0F34C-DEC1-4E1A-AFEB-E30D06308ABD}" type="slidenum">
              <a:rPr lang="en-US">
                <a:ea typeface="ＭＳ Ｐゴシック" pitchFamily="-123" charset="-128"/>
                <a:cs typeface="ＭＳ Ｐゴシック" pitchFamily="-123" charset="-128"/>
              </a:rPr>
              <a:pPr fontAlgn="base">
                <a:spcBef>
                  <a:spcPct val="0"/>
                </a:spcBef>
                <a:spcAft>
                  <a:spcPct val="0"/>
                </a:spcAft>
                <a:defRPr/>
              </a:pPr>
              <a:t>15</a:t>
            </a:fld>
            <a:endParaRPr lang="en-US">
              <a:ea typeface="ＭＳ Ｐゴシック" pitchFamily="-123" charset="-128"/>
              <a:cs typeface="ＭＳ Ｐゴシック" pitchFamily="-123"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460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CC74DB8-C18F-494F-883E-BFCEFEF7FAEB}" type="slidenum">
              <a:rPr lang="en-US">
                <a:ea typeface="ＭＳ Ｐゴシック" pitchFamily="-123" charset="-128"/>
                <a:cs typeface="ＭＳ Ｐゴシック" pitchFamily="-123" charset="-128"/>
              </a:rPr>
              <a:pPr fontAlgn="base">
                <a:spcBef>
                  <a:spcPct val="0"/>
                </a:spcBef>
                <a:spcAft>
                  <a:spcPct val="0"/>
                </a:spcAft>
                <a:defRPr/>
              </a:pPr>
              <a:t>16</a:t>
            </a:fld>
            <a:endParaRPr lang="en-US">
              <a:ea typeface="ＭＳ Ｐゴシック" pitchFamily="-123" charset="-128"/>
              <a:cs typeface="ＭＳ Ｐゴシック" pitchFamily="-123"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481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7CE6430-C659-46B9-94B6-848E0350BD70}" type="slidenum">
              <a:rPr lang="en-US">
                <a:ea typeface="ＭＳ Ｐゴシック" pitchFamily="-123" charset="-128"/>
                <a:cs typeface="ＭＳ Ｐゴシック" pitchFamily="-123" charset="-128"/>
              </a:rPr>
              <a:pPr fontAlgn="base">
                <a:spcBef>
                  <a:spcPct val="0"/>
                </a:spcBef>
                <a:spcAft>
                  <a:spcPct val="0"/>
                </a:spcAft>
                <a:defRPr/>
              </a:pPr>
              <a:t>17</a:t>
            </a:fld>
            <a:endParaRPr lang="en-US">
              <a:ea typeface="ＭＳ Ｐゴシック" pitchFamily="-123" charset="-128"/>
              <a:cs typeface="ＭＳ Ｐゴシック" pitchFamily="-123"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501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0C9F58-4D1F-40C9-992C-1753299AB2AF}" type="slidenum">
              <a:rPr lang="en-US">
                <a:ea typeface="ＭＳ Ｐゴシック" pitchFamily="-123" charset="-128"/>
                <a:cs typeface="ＭＳ Ｐゴシック" pitchFamily="-123" charset="-128"/>
              </a:rPr>
              <a:pPr fontAlgn="base">
                <a:spcBef>
                  <a:spcPct val="0"/>
                </a:spcBef>
                <a:spcAft>
                  <a:spcPct val="0"/>
                </a:spcAft>
                <a:defRPr/>
              </a:pPr>
              <a:t>18</a:t>
            </a:fld>
            <a:endParaRPr lang="en-US">
              <a:ea typeface="ＭＳ Ｐゴシック" pitchFamily="-123" charset="-128"/>
              <a:cs typeface="ＭＳ Ｐゴシック" pitchFamily="-123"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522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BF0F4F0-F0C3-4237-B463-105D3DE3A1EA}" type="slidenum">
              <a:rPr lang="en-US">
                <a:ea typeface="ＭＳ Ｐゴシック" pitchFamily="-123" charset="-128"/>
                <a:cs typeface="ＭＳ Ｐゴシック" pitchFamily="-123" charset="-128"/>
              </a:rPr>
              <a:pPr fontAlgn="base">
                <a:spcBef>
                  <a:spcPct val="0"/>
                </a:spcBef>
                <a:spcAft>
                  <a:spcPct val="0"/>
                </a:spcAft>
                <a:defRPr/>
              </a:pPr>
              <a:t>19</a:t>
            </a:fld>
            <a:endParaRPr lang="en-US">
              <a:ea typeface="ＭＳ Ｐゴシック" pitchFamily="-123" charset="-128"/>
              <a:cs typeface="ＭＳ Ｐゴシック" pitchFamily="-123"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460C9B9-A783-4BBA-AF29-C4B6F454E100}" type="slidenum">
              <a:rPr lang="en-US">
                <a:ea typeface="ＭＳ Ｐゴシック" pitchFamily="-123" charset="-128"/>
                <a:cs typeface="ＭＳ Ｐゴシック" pitchFamily="-123" charset="-128"/>
              </a:rPr>
              <a:pPr fontAlgn="base">
                <a:spcBef>
                  <a:spcPct val="0"/>
                </a:spcBef>
                <a:spcAft>
                  <a:spcPct val="0"/>
                </a:spcAft>
                <a:defRPr/>
              </a:pPr>
              <a:t>2</a:t>
            </a:fld>
            <a:endParaRPr lang="en-US">
              <a:ea typeface="ＭＳ Ｐゴシック" pitchFamily="-123" charset="-128"/>
              <a:cs typeface="ＭＳ Ｐゴシック" pitchFamily="-123"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542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4282537-E9CE-405D-A24A-8A5BCF44080A}" type="slidenum">
              <a:rPr lang="en-US">
                <a:ea typeface="ＭＳ Ｐゴシック" pitchFamily="-123" charset="-128"/>
                <a:cs typeface="ＭＳ Ｐゴシック" pitchFamily="-123" charset="-128"/>
              </a:rPr>
              <a:pPr fontAlgn="base">
                <a:spcBef>
                  <a:spcPct val="0"/>
                </a:spcBef>
                <a:spcAft>
                  <a:spcPct val="0"/>
                </a:spcAft>
                <a:defRPr/>
              </a:pPr>
              <a:t>20</a:t>
            </a:fld>
            <a:endParaRPr lang="en-US">
              <a:ea typeface="ＭＳ Ｐゴシック" pitchFamily="-123" charset="-128"/>
              <a:cs typeface="ＭＳ Ｐゴシック" pitchFamily="-123"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563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FD46C41-9E2C-46B0-84CE-8DA2E346BAD7}" type="slidenum">
              <a:rPr lang="en-US">
                <a:ea typeface="ＭＳ Ｐゴシック" pitchFamily="-123" charset="-128"/>
                <a:cs typeface="ＭＳ Ｐゴシック" pitchFamily="-123" charset="-128"/>
              </a:rPr>
              <a:pPr fontAlgn="base">
                <a:spcBef>
                  <a:spcPct val="0"/>
                </a:spcBef>
                <a:spcAft>
                  <a:spcPct val="0"/>
                </a:spcAft>
                <a:defRPr/>
              </a:pPr>
              <a:t>21</a:t>
            </a:fld>
            <a:endParaRPr lang="en-US">
              <a:ea typeface="ＭＳ Ｐゴシック" pitchFamily="-123" charset="-128"/>
              <a:cs typeface="ＭＳ Ｐゴシック" pitchFamily="-123"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5837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56BA86A-5C44-448A-ABC1-4D295A6216B6}" type="slidenum">
              <a:rPr lang="en-US">
                <a:ea typeface="ＭＳ Ｐゴシック" pitchFamily="-123" charset="-128"/>
                <a:cs typeface="ＭＳ Ｐゴシック" pitchFamily="-123" charset="-128"/>
              </a:rPr>
              <a:pPr fontAlgn="base">
                <a:spcBef>
                  <a:spcPct val="0"/>
                </a:spcBef>
                <a:spcAft>
                  <a:spcPct val="0"/>
                </a:spcAft>
                <a:defRPr/>
              </a:pPr>
              <a:t>22</a:t>
            </a:fld>
            <a:endParaRPr lang="en-US">
              <a:ea typeface="ＭＳ Ｐゴシック" pitchFamily="-123" charset="-128"/>
              <a:cs typeface="ＭＳ Ｐゴシック" pitchFamily="-123"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6041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3304C58-26B0-409E-AB10-C6EE131D3705}" type="slidenum">
              <a:rPr lang="en-US">
                <a:ea typeface="ＭＳ Ｐゴシック" pitchFamily="-123" charset="-128"/>
                <a:cs typeface="ＭＳ Ｐゴシック" pitchFamily="-123" charset="-128"/>
              </a:rPr>
              <a:pPr fontAlgn="base">
                <a:spcBef>
                  <a:spcPct val="0"/>
                </a:spcBef>
                <a:spcAft>
                  <a:spcPct val="0"/>
                </a:spcAft>
                <a:defRPr/>
              </a:pPr>
              <a:t>23</a:t>
            </a:fld>
            <a:endParaRPr lang="en-US">
              <a:ea typeface="ＭＳ Ｐゴシック" pitchFamily="-123" charset="-128"/>
              <a:cs typeface="ＭＳ Ｐゴシック" pitchFamily="-123"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6246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458EBD-03F7-4DE3-9677-4F075BAE51B4}" type="slidenum">
              <a:rPr lang="en-US">
                <a:ea typeface="ＭＳ Ｐゴシック" pitchFamily="-123" charset="-128"/>
                <a:cs typeface="ＭＳ Ｐゴシック" pitchFamily="-123" charset="-128"/>
              </a:rPr>
              <a:pPr fontAlgn="base">
                <a:spcBef>
                  <a:spcPct val="0"/>
                </a:spcBef>
                <a:spcAft>
                  <a:spcPct val="0"/>
                </a:spcAft>
                <a:defRPr/>
              </a:pPr>
              <a:t>24</a:t>
            </a:fld>
            <a:endParaRPr lang="en-US">
              <a:ea typeface="ＭＳ Ｐゴシック" pitchFamily="-123" charset="-128"/>
              <a:cs typeface="ＭＳ Ｐゴシック" pitchFamily="-123"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645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06AEB0A-43FC-48EF-AB47-3E222B8D1DB8}" type="slidenum">
              <a:rPr lang="en-US">
                <a:ea typeface="ＭＳ Ｐゴシック" pitchFamily="-123" charset="-128"/>
                <a:cs typeface="ＭＳ Ｐゴシック" pitchFamily="-123" charset="-128"/>
              </a:rPr>
              <a:pPr fontAlgn="base">
                <a:spcBef>
                  <a:spcPct val="0"/>
                </a:spcBef>
                <a:spcAft>
                  <a:spcPct val="0"/>
                </a:spcAft>
                <a:defRPr/>
              </a:pPr>
              <a:t>25</a:t>
            </a:fld>
            <a:endParaRPr lang="en-US">
              <a:ea typeface="ＭＳ Ｐゴシック" pitchFamily="-123" charset="-128"/>
              <a:cs typeface="ＭＳ Ｐゴシック" pitchFamily="-123"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665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C99B6AE-D08C-415F-86F2-0B4C15478D59}" type="slidenum">
              <a:rPr lang="en-US">
                <a:ea typeface="ＭＳ Ｐゴシック" pitchFamily="-123" charset="-128"/>
                <a:cs typeface="ＭＳ Ｐゴシック" pitchFamily="-123" charset="-128"/>
              </a:rPr>
              <a:pPr fontAlgn="base">
                <a:spcBef>
                  <a:spcPct val="0"/>
                </a:spcBef>
                <a:spcAft>
                  <a:spcPct val="0"/>
                </a:spcAft>
                <a:defRPr/>
              </a:pPr>
              <a:t>26</a:t>
            </a:fld>
            <a:endParaRPr lang="en-US">
              <a:ea typeface="ＭＳ Ｐゴシック" pitchFamily="-123" charset="-128"/>
              <a:cs typeface="ＭＳ Ｐゴシック" pitchFamily="-123"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DC2FDB3-9656-47B8-A93C-D0434B0DBE48}" type="slidenum">
              <a:rPr lang="en-US">
                <a:ea typeface="ＭＳ Ｐゴシック" pitchFamily="-123" charset="-128"/>
                <a:cs typeface="ＭＳ Ｐゴシック" pitchFamily="-123" charset="-128"/>
              </a:rPr>
              <a:pPr fontAlgn="base">
                <a:spcBef>
                  <a:spcPct val="0"/>
                </a:spcBef>
                <a:spcAft>
                  <a:spcPct val="0"/>
                </a:spcAft>
                <a:defRPr/>
              </a:pPr>
              <a:t>3</a:t>
            </a:fld>
            <a:endParaRPr lang="en-US">
              <a:ea typeface="ＭＳ Ｐゴシック" pitchFamily="-123" charset="-128"/>
              <a:cs typeface="ＭＳ Ｐゴシック" pitchFamily="-123"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15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CDDD0BD-44EA-4E39-A7C1-3413A098E3C2}" type="slidenum">
              <a:rPr lang="en-US">
                <a:ea typeface="ＭＳ Ｐゴシック" pitchFamily="-123" charset="-128"/>
                <a:cs typeface="ＭＳ Ｐゴシック" pitchFamily="-123" charset="-128"/>
              </a:rPr>
              <a:pPr fontAlgn="base">
                <a:spcBef>
                  <a:spcPct val="0"/>
                </a:spcBef>
                <a:spcAft>
                  <a:spcPct val="0"/>
                </a:spcAft>
                <a:defRPr/>
              </a:pPr>
              <a:t>4</a:t>
            </a:fld>
            <a:endParaRPr lang="en-US">
              <a:ea typeface="ＭＳ Ｐゴシック" pitchFamily="-123" charset="-128"/>
              <a:cs typeface="ＭＳ Ｐゴシック" pitchFamily="-123"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35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8413B6E-225A-41B0-88A3-7D3FCF46EE4E}" type="slidenum">
              <a:rPr lang="en-US">
                <a:ea typeface="ＭＳ Ｐゴシック" pitchFamily="-123" charset="-128"/>
                <a:cs typeface="ＭＳ Ｐゴシック" pitchFamily="-123" charset="-128"/>
              </a:rPr>
              <a:pPr fontAlgn="base">
                <a:spcBef>
                  <a:spcPct val="0"/>
                </a:spcBef>
                <a:spcAft>
                  <a:spcPct val="0"/>
                </a:spcAft>
                <a:defRPr/>
              </a:pPr>
              <a:t>5</a:t>
            </a:fld>
            <a:endParaRPr lang="en-US">
              <a:ea typeface="ＭＳ Ｐゴシック" pitchFamily="-123" charset="-128"/>
              <a:cs typeface="ＭＳ Ｐゴシック" pitchFamily="-123"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56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6758519-0614-428A-BC4C-3EA9A94C2A2A}" type="slidenum">
              <a:rPr lang="en-US">
                <a:ea typeface="ＭＳ Ｐゴシック" pitchFamily="-123" charset="-128"/>
                <a:cs typeface="ＭＳ Ｐゴシック" pitchFamily="-123" charset="-128"/>
              </a:rPr>
              <a:pPr fontAlgn="base">
                <a:spcBef>
                  <a:spcPct val="0"/>
                </a:spcBef>
                <a:spcAft>
                  <a:spcPct val="0"/>
                </a:spcAft>
                <a:defRPr/>
              </a:pPr>
              <a:t>6</a:t>
            </a:fld>
            <a:endParaRPr lang="en-US">
              <a:ea typeface="ＭＳ Ｐゴシック" pitchFamily="-123" charset="-128"/>
              <a:cs typeface="ＭＳ Ｐゴシック" pitchFamily="-123"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765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3EB8B8-7743-4C49-8F4B-0B672D32E67E}" type="slidenum">
              <a:rPr lang="en-US">
                <a:ea typeface="ＭＳ Ｐゴシック" pitchFamily="-123" charset="-128"/>
                <a:cs typeface="ＭＳ Ｐゴシック" pitchFamily="-123" charset="-128"/>
              </a:rPr>
              <a:pPr fontAlgn="base">
                <a:spcBef>
                  <a:spcPct val="0"/>
                </a:spcBef>
                <a:spcAft>
                  <a:spcPct val="0"/>
                </a:spcAft>
                <a:defRPr/>
              </a:pPr>
              <a:t>7</a:t>
            </a:fld>
            <a:endParaRPr lang="en-US">
              <a:ea typeface="ＭＳ Ｐゴシック" pitchFamily="-123" charset="-128"/>
              <a:cs typeface="ＭＳ Ｐゴシック" pitchFamily="-123"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969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1D14FB5-950B-4364-ABEA-0BB674B538E2}" type="slidenum">
              <a:rPr lang="en-US">
                <a:ea typeface="ＭＳ Ｐゴシック" pitchFamily="-123" charset="-128"/>
                <a:cs typeface="ＭＳ Ｐゴシック" pitchFamily="-123" charset="-128"/>
              </a:rPr>
              <a:pPr fontAlgn="base">
                <a:spcBef>
                  <a:spcPct val="0"/>
                </a:spcBef>
                <a:spcAft>
                  <a:spcPct val="0"/>
                </a:spcAft>
                <a:defRPr/>
              </a:pPr>
              <a:t>8</a:t>
            </a:fld>
            <a:endParaRPr lang="en-US">
              <a:ea typeface="ＭＳ Ｐゴシック" pitchFamily="-123" charset="-128"/>
              <a:cs typeface="ＭＳ Ｐゴシック" pitchFamily="-123"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17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D88860E-8010-43C4-8EBE-4822E8E78D35}" type="slidenum">
              <a:rPr lang="en-US">
                <a:ea typeface="ＭＳ Ｐゴシック" pitchFamily="-123" charset="-128"/>
                <a:cs typeface="ＭＳ Ｐゴシック" pitchFamily="-123" charset="-128"/>
              </a:rPr>
              <a:pPr fontAlgn="base">
                <a:spcBef>
                  <a:spcPct val="0"/>
                </a:spcBef>
                <a:spcAft>
                  <a:spcPct val="0"/>
                </a:spcAft>
                <a:defRPr/>
              </a:pPr>
              <a:t>9</a:t>
            </a:fld>
            <a:endParaRPr lang="en-US">
              <a:ea typeface="ＭＳ Ｐゴシック" pitchFamily="-123" charset="-128"/>
              <a:cs typeface="ＭＳ Ｐゴシック" pitchFamily="-123"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63CCCBD-A8DD-48E4-9449-24C7DC379D0A}" type="datetimeFigureOut">
              <a:rPr lang="en-US"/>
              <a:pPr>
                <a:defRPr/>
              </a:pPr>
              <a:t>10/4/09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ACE3F12-1B8C-4201-BAD8-0DFA477FB2D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1CBEDD0-D19D-492B-A873-DE1F41C21D1C}" type="datetimeFigureOut">
              <a:rPr lang="en-US"/>
              <a:pPr>
                <a:defRPr/>
              </a:pPr>
              <a:t>10/4/09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885FF02-3D0D-4257-81DF-77A09FD6705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E47459C-446C-48A5-A65D-2C786B92C763}" type="datetimeFigureOut">
              <a:rPr lang="en-US"/>
              <a:pPr>
                <a:defRPr/>
              </a:pPr>
              <a:t>10/4/09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615304A-E252-4C4C-B04D-A118589970D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03996FD-DCEB-4FB3-805B-94A5702A9916}" type="datetimeFigureOut">
              <a:rPr lang="en-US"/>
              <a:pPr>
                <a:defRPr/>
              </a:pPr>
              <a:t>10/4/09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4231974-2E75-4E15-BA12-A289108E0A1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11DB808-38C8-447A-A277-6DA3DE37F270}" type="datetimeFigureOut">
              <a:rPr lang="en-US"/>
              <a:pPr>
                <a:defRPr/>
              </a:pPr>
              <a:t>10/4/09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871015-31D7-4719-9486-D79F2B0CFAC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1E2916D-D732-4FB8-A416-A582D94D0450}" type="datetimeFigureOut">
              <a:rPr lang="en-US"/>
              <a:pPr>
                <a:defRPr/>
              </a:pPr>
              <a:t>10/4/09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846A1C9-F7C8-4CEA-946E-83B3C58B762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5977C99-9B4C-4906-A084-40E51A595A8C}" type="datetimeFigureOut">
              <a:rPr lang="en-US"/>
              <a:pPr>
                <a:defRPr/>
              </a:pPr>
              <a:t>10/4/09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3037E69-5595-4880-A340-CDA7356438E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C847B54-F427-45C6-90AC-CCAA933DCAFA}" type="datetimeFigureOut">
              <a:rPr lang="en-US"/>
              <a:pPr>
                <a:defRPr/>
              </a:pPr>
              <a:t>10/4/09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5887C83-2555-4465-8346-7E1E9D30BFC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6BEC50D-E6E2-43DA-9156-663A83E5BD51}" type="datetimeFigureOut">
              <a:rPr lang="en-US"/>
              <a:pPr>
                <a:defRPr/>
              </a:pPr>
              <a:t>10/4/09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5C93B1D-456A-4846-9E89-AD7C486A2EC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95655E2-F12B-4F44-8D76-ACDBBAFA6BC0}" type="datetimeFigureOut">
              <a:rPr lang="en-US"/>
              <a:pPr>
                <a:defRPr/>
              </a:pPr>
              <a:t>10/4/09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2C75981-4869-4999-9F09-0679032B428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79AEC45-40FC-4247-9F9D-7726BE529E15}" type="datetimeFigureOut">
              <a:rPr lang="en-US"/>
              <a:pPr>
                <a:defRPr/>
              </a:pPr>
              <a:t>10/4/09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C796AAF-C27F-467C-B012-A78C914D1EC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BABFF11E-29A9-466F-85AA-C04EA4FC9D4A}" type="datetimeFigureOut">
              <a:rPr lang="en-US"/>
              <a:pPr>
                <a:defRPr/>
              </a:pPr>
              <a:t>10/4/09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F21DA730-E1BB-4073-83E3-06A40257676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itchFamily="-123" charset="-128"/>
          <a:cs typeface="ＭＳ Ｐゴシック" pitchFamily="-123" charset="-128"/>
        </a:defRPr>
      </a:lvl1pPr>
      <a:lvl2pPr algn="ctr" rtl="0" eaLnBrk="0" fontAlgn="base" hangingPunct="0">
        <a:spcBef>
          <a:spcPct val="0"/>
        </a:spcBef>
        <a:spcAft>
          <a:spcPct val="0"/>
        </a:spcAft>
        <a:defRPr sz="4400">
          <a:solidFill>
            <a:schemeClr val="tx1"/>
          </a:solidFill>
          <a:latin typeface="Vivaldi" charset="0"/>
          <a:ea typeface="ＭＳ Ｐゴシック" pitchFamily="-123" charset="-128"/>
          <a:cs typeface="ＭＳ Ｐゴシック" pitchFamily="-123" charset="-128"/>
        </a:defRPr>
      </a:lvl2pPr>
      <a:lvl3pPr algn="ctr" rtl="0" eaLnBrk="0" fontAlgn="base" hangingPunct="0">
        <a:spcBef>
          <a:spcPct val="0"/>
        </a:spcBef>
        <a:spcAft>
          <a:spcPct val="0"/>
        </a:spcAft>
        <a:defRPr sz="4400">
          <a:solidFill>
            <a:schemeClr val="tx1"/>
          </a:solidFill>
          <a:latin typeface="Vivaldi" charset="0"/>
          <a:ea typeface="ＭＳ Ｐゴシック" pitchFamily="-123" charset="-128"/>
          <a:cs typeface="ＭＳ Ｐゴシック" pitchFamily="-123" charset="-128"/>
        </a:defRPr>
      </a:lvl3pPr>
      <a:lvl4pPr algn="ctr" rtl="0" eaLnBrk="0" fontAlgn="base" hangingPunct="0">
        <a:spcBef>
          <a:spcPct val="0"/>
        </a:spcBef>
        <a:spcAft>
          <a:spcPct val="0"/>
        </a:spcAft>
        <a:defRPr sz="4400">
          <a:solidFill>
            <a:schemeClr val="tx1"/>
          </a:solidFill>
          <a:latin typeface="Vivaldi" charset="0"/>
          <a:ea typeface="ＭＳ Ｐゴシック" pitchFamily="-123" charset="-128"/>
          <a:cs typeface="ＭＳ Ｐゴシック" pitchFamily="-123" charset="-128"/>
        </a:defRPr>
      </a:lvl4pPr>
      <a:lvl5pPr algn="ctr" rtl="0" eaLnBrk="0" fontAlgn="base" hangingPunct="0">
        <a:spcBef>
          <a:spcPct val="0"/>
        </a:spcBef>
        <a:spcAft>
          <a:spcPct val="0"/>
        </a:spcAft>
        <a:defRPr sz="4400">
          <a:solidFill>
            <a:schemeClr val="tx1"/>
          </a:solidFill>
          <a:latin typeface="Vivaldi" charset="0"/>
          <a:ea typeface="ＭＳ Ｐゴシック" pitchFamily="-123" charset="-128"/>
          <a:cs typeface="ＭＳ Ｐゴシック" pitchFamily="-123" charset="-128"/>
        </a:defRPr>
      </a:lvl5pPr>
      <a:lvl6pPr marL="457200" algn="ctr" rtl="0" fontAlgn="base">
        <a:spcBef>
          <a:spcPct val="0"/>
        </a:spcBef>
        <a:spcAft>
          <a:spcPct val="0"/>
        </a:spcAft>
        <a:defRPr sz="4400">
          <a:solidFill>
            <a:schemeClr val="tx1"/>
          </a:solidFill>
          <a:latin typeface="Vivaldi" charset="0"/>
          <a:ea typeface="ＭＳ Ｐゴシック" pitchFamily="-123" charset="-128"/>
          <a:cs typeface="ＭＳ Ｐゴシック" pitchFamily="-123" charset="-128"/>
        </a:defRPr>
      </a:lvl6pPr>
      <a:lvl7pPr marL="914400" algn="ctr" rtl="0" fontAlgn="base">
        <a:spcBef>
          <a:spcPct val="0"/>
        </a:spcBef>
        <a:spcAft>
          <a:spcPct val="0"/>
        </a:spcAft>
        <a:defRPr sz="4400">
          <a:solidFill>
            <a:schemeClr val="tx1"/>
          </a:solidFill>
          <a:latin typeface="Vivaldi" charset="0"/>
          <a:ea typeface="ＭＳ Ｐゴシック" pitchFamily="-123" charset="-128"/>
          <a:cs typeface="ＭＳ Ｐゴシック" pitchFamily="-123" charset="-128"/>
        </a:defRPr>
      </a:lvl7pPr>
      <a:lvl8pPr marL="1371600" algn="ctr" rtl="0" fontAlgn="base">
        <a:spcBef>
          <a:spcPct val="0"/>
        </a:spcBef>
        <a:spcAft>
          <a:spcPct val="0"/>
        </a:spcAft>
        <a:defRPr sz="4400">
          <a:solidFill>
            <a:schemeClr val="tx1"/>
          </a:solidFill>
          <a:latin typeface="Vivaldi" charset="0"/>
          <a:ea typeface="ＭＳ Ｐゴシック" pitchFamily="-123" charset="-128"/>
          <a:cs typeface="ＭＳ Ｐゴシック" pitchFamily="-123" charset="-128"/>
        </a:defRPr>
      </a:lvl8pPr>
      <a:lvl9pPr marL="1828800" algn="ctr" rtl="0" fontAlgn="base">
        <a:spcBef>
          <a:spcPct val="0"/>
        </a:spcBef>
        <a:spcAft>
          <a:spcPct val="0"/>
        </a:spcAft>
        <a:defRPr sz="4400">
          <a:solidFill>
            <a:schemeClr val="tx1"/>
          </a:solidFill>
          <a:latin typeface="Vivaldi" charset="0"/>
          <a:ea typeface="ＭＳ Ｐゴシック" pitchFamily="-123" charset="-128"/>
          <a:cs typeface="ＭＳ Ｐゴシック" pitchFamily="-123" charset="-128"/>
        </a:defRPr>
      </a:lvl9pPr>
    </p:titleStyle>
    <p:bodyStyle>
      <a:lvl1pPr marL="342900" indent="-342900" algn="l" rtl="0" eaLnBrk="0" fontAlgn="base" hangingPunct="0">
        <a:spcBef>
          <a:spcPct val="20000"/>
        </a:spcBef>
        <a:spcAft>
          <a:spcPct val="0"/>
        </a:spcAft>
        <a:buFont typeface="Arial" pitchFamily="-123" charset="0"/>
        <a:buChar char="•"/>
        <a:defRPr sz="3200" kern="1200">
          <a:solidFill>
            <a:schemeClr val="tx1"/>
          </a:solidFill>
          <a:latin typeface="+mn-lt"/>
          <a:ea typeface="ＭＳ Ｐゴシック" pitchFamily="-123" charset="-128"/>
          <a:cs typeface="ＭＳ Ｐゴシック" pitchFamily="-123" charset="-128"/>
        </a:defRPr>
      </a:lvl1pPr>
      <a:lvl2pPr marL="742950" indent="-285750" algn="l" rtl="0" eaLnBrk="0" fontAlgn="base" hangingPunct="0">
        <a:spcBef>
          <a:spcPct val="20000"/>
        </a:spcBef>
        <a:spcAft>
          <a:spcPct val="0"/>
        </a:spcAft>
        <a:buFont typeface="Arial" pitchFamily="-123" charset="0"/>
        <a:buChar char="–"/>
        <a:defRPr sz="2800" kern="1200">
          <a:solidFill>
            <a:schemeClr val="tx1"/>
          </a:solidFill>
          <a:latin typeface="+mn-lt"/>
          <a:ea typeface="ＭＳ Ｐゴシック" pitchFamily="-123" charset="-128"/>
          <a:cs typeface="+mn-cs"/>
        </a:defRPr>
      </a:lvl2pPr>
      <a:lvl3pPr marL="1143000" indent="-228600" algn="l" rtl="0" eaLnBrk="0" fontAlgn="base" hangingPunct="0">
        <a:spcBef>
          <a:spcPct val="20000"/>
        </a:spcBef>
        <a:spcAft>
          <a:spcPct val="0"/>
        </a:spcAft>
        <a:buFont typeface="Arial" pitchFamily="-123" charset="0"/>
        <a:buChar char="•"/>
        <a:defRPr sz="2400" kern="1200">
          <a:solidFill>
            <a:schemeClr val="tx1"/>
          </a:solidFill>
          <a:latin typeface="+mn-lt"/>
          <a:ea typeface="ＭＳ Ｐゴシック" pitchFamily="-123" charset="-128"/>
          <a:cs typeface="+mn-cs"/>
        </a:defRPr>
      </a:lvl3pPr>
      <a:lvl4pPr marL="1600200" indent="-228600" algn="l" rtl="0" eaLnBrk="0" fontAlgn="base" hangingPunct="0">
        <a:spcBef>
          <a:spcPct val="20000"/>
        </a:spcBef>
        <a:spcAft>
          <a:spcPct val="0"/>
        </a:spcAft>
        <a:buFont typeface="Arial" pitchFamily="-123" charset="0"/>
        <a:buChar char="–"/>
        <a:defRPr sz="2000" kern="1200">
          <a:solidFill>
            <a:schemeClr val="tx1"/>
          </a:solidFill>
          <a:latin typeface="+mn-lt"/>
          <a:ea typeface="ＭＳ Ｐゴシック" pitchFamily="-123" charset="-128"/>
          <a:cs typeface="+mn-cs"/>
        </a:defRPr>
      </a:lvl4pPr>
      <a:lvl5pPr marL="2057400" indent="-228600" algn="l" rtl="0" eaLnBrk="0" fontAlgn="base" hangingPunct="0">
        <a:spcBef>
          <a:spcPct val="20000"/>
        </a:spcBef>
        <a:spcAft>
          <a:spcPct val="0"/>
        </a:spcAft>
        <a:buFont typeface="Arial" pitchFamily="-123" charset="0"/>
        <a:buChar char="»"/>
        <a:defRPr sz="2000" kern="1200">
          <a:solidFill>
            <a:schemeClr val="tx1"/>
          </a:solidFill>
          <a:latin typeface="+mn-lt"/>
          <a:ea typeface="ＭＳ Ｐゴシック" pitchFamily="-123"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1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1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15.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hyperlink" Target="http://images.google.com/imgres?imgurl=http://www.takegreatpictures.com/content/images/_003_Potter_molding_clay.jpg&amp;imgrefurl=http://www.takegreatpictures.com/northwest_mexico.fci&amp;usg=__SX8fcL5aNWkQdV7VIpcYxr2IJZw=&amp;h=366&amp;w=400&amp;sz=70&amp;hl=en&amp;start=18&amp;um=1&amp;tbnid=dP8fokYwLdkBtM:&amp;tbnh=113&amp;tbnw=124&amp;prev=/images?q=potter+clay&amp;ndsp=18&amp;hl=en&amp;rlz=1T4ACAW_enUS324US329&amp;sa=N&amp;um=1" TargetMode="External"/><Relationship Id="rId4" Type="http://schemas.openxmlformats.org/officeDocument/2006/relationships/image" Target="../media/image18.jpeg"/><Relationship Id="rId5" Type="http://schemas.openxmlformats.org/officeDocument/2006/relationships/hyperlink" Target="http://images.google.com/imgres?imgurl=http://www.thatsarte.com/artistic-ceramics/Majolica-Arcaica.jpg&amp;imgrefurl=http://www.thatsarte.com/0/history-and-tradition&amp;usg=__0NNPS1KuuX_Frr10tVGWvjS28Jc=&amp;h=595&amp;w=800&amp;sz=66&amp;hl=en&amp;start=5&amp;um=1&amp;tbnid=kasGvI3Ixzbc6M:&amp;tbnh=106&amp;tbnw=143&amp;prev=/images?q=14th+century+ceramics&amp;hl=en&amp;rlz=1T4ACAW_enUS324US329&amp;um=1" TargetMode="External"/><Relationship Id="rId6" Type="http://schemas.openxmlformats.org/officeDocument/2006/relationships/image" Target="../media/image19.jpeg"/><Relationship Id="rId7" Type="http://schemas.openxmlformats.org/officeDocument/2006/relationships/hyperlink" Target="http://upload.wikimedia.org/wikipedia/commons/b/bf/CyprusGlazedCeramic14thCentury.jpg" TargetMode="External"/><Relationship Id="rId8" Type="http://schemas.openxmlformats.org/officeDocument/2006/relationships/image" Target="../media/image20.jpeg"/><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hyperlink" Target="http://images.google.com/imgres?imgurl=http://image.versiontracker.com/client_icons/mac/99493/317091-icon-32x32-32bit.png&amp;imgrefurl=http://www.versiontracker.com/dyn/moreinfo/macosx/30806&amp;usg=__39QWRfmTdbsG9W2IUErUW8j1AbI=&amp;h=32&amp;w=32&amp;sz=2&amp;hl=en&amp;start=3&amp;um=1&amp;tbnid=CUFHaR2TO0dp_M:&amp;tbnh=32&amp;tbnw=32&amp;prev=/images?q=sundial&amp;imgsz=i&amp;imgtbs=tz&amp;imgtype=clipart&amp;ndsp=18&amp;hl=en&amp;rlz=1T4ACAW_enUS324US329&amp;sa=N&amp;um=1" TargetMode="External"/><Relationship Id="rId5" Type="http://schemas.openxmlformats.org/officeDocument/2006/relationships/image" Target="../media/image22.jpeg"/><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hyperlink" Target="http://images.google.com/imgres?imgurl=http://blog.cleveland.com/andone/2009/02/medium_Medieval_Gifts_Captains_Quill_Pen_M801568_7511.jpg&amp;imgrefurl=http://blog.cleveland.com/andone/2009/01/&amp;usg=__kELOVi5ROF4LHDAjSGozYStPEIA=&amp;h=265&amp;w=239&amp;sz=8&amp;hl=en&amp;start=8&amp;um=1&amp;tbnid=oqhiBzr_QQ26XM:&amp;tbnh=112&amp;tbnw=101&amp;prev=/images?q=medieval+wardrobe&amp;imgtbs=t&amp;imgtype=clipart&amp;as_st=y&amp;hl=en&amp;rlz=1T4ACAW_enUS324US329&amp;um=1" TargetMode="External"/><Relationship Id="rId4" Type="http://schemas.openxmlformats.org/officeDocument/2006/relationships/image" Target="../media/image23.jpeg"/><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2.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24.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25.jpeg"/></Relationships>
</file>

<file path=ppt/slides/_rels/slide22.xml.rels><?xml version="1.0" encoding="UTF-8" standalone="yes"?>
<Relationships xmlns="http://schemas.openxmlformats.org/package/2006/relationships"><Relationship Id="rId3" Type="http://schemas.openxmlformats.org/officeDocument/2006/relationships/hyperlink" Target="http://images.google.com/imgres?imgurl=http://www.myshoeman.com/cobbler.jpg&amp;imgrefurl=http://www.myshoeman.com/&amp;usg=__RGUoLDmF36u4gXlTj1yGzq4E-c0=&amp;h=423&amp;w=241&amp;sz=11&amp;hl=en&amp;start=2&amp;um=1&amp;tbnid=RxD5OirpCI6dTM:&amp;tbnh=126&amp;tbnw=72&amp;prev=/images?q=cobbler&amp;imgtbs=t&amp;imgtype=clipart&amp;hl=en&amp;rlz=1T4ACAW_enUS324US329&amp;um=1" TargetMode="External"/><Relationship Id="rId4" Type="http://schemas.openxmlformats.org/officeDocument/2006/relationships/image" Target="../media/image26.jpeg"/><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hyperlink" Target="http://i287.photobucket.com/albums/ll130/aesop927/spinster.jpg" TargetMode="External"/><Relationship Id="rId4" Type="http://schemas.openxmlformats.org/officeDocument/2006/relationships/image" Target="../media/image27.jpeg"/><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hyperlink" Target="http://img.tfd.com/wn/1A/692CB-seneschal.gif" TargetMode="External"/><Relationship Id="rId4" Type="http://schemas.openxmlformats.org/officeDocument/2006/relationships/image" Target="../media/image28.jpeg"/><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 Id="rId3" Type="http://schemas.openxmlformats.org/officeDocument/2006/relationships/image" Target="../media/image29.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6.xml"/><Relationship Id="rId3" Type="http://schemas.openxmlformats.org/officeDocument/2006/relationships/image" Target="../media/image30.jpeg"/></Relationships>
</file>

<file path=ppt/slides/_rels/slide3.xml.rels><?xml version="1.0" encoding="UTF-8" standalone="yes"?>
<Relationships xmlns="http://schemas.openxmlformats.org/package/2006/relationships"><Relationship Id="rId3" Type="http://schemas.openxmlformats.org/officeDocument/2006/relationships/hyperlink" Target="http://images.google.com/imgres?imgurl=http://www.laxeylandscapes.com/images/gardener17.gif&amp;imgrefurl=http://www.bowespark.org.uk/community_garden.htm&amp;usg=__y440R3RyfvNSD5SU_Pp2QUkSI-4=&amp;h=497&amp;w=491&amp;sz=12&amp;hl=en&amp;start=21&amp;um=1&amp;tbnid=J1saBUVdzee05M:&amp;tbnh=130&amp;tbnw=128&amp;prev=/images?q=gardener&amp;imgtype=clipart&amp;as_st=y&amp;ndsp=20&amp;hl=en&amp;rlz=1T4ACAW_enUS324US329&amp;sa=N&amp;start=20&amp;um=1" TargetMode="External"/><Relationship Id="rId4" Type="http://schemas.openxmlformats.org/officeDocument/2006/relationships/image" Target="../media/image3.jpe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hyperlink" Target="http://images.google.com/imgres?imgurl=http://www.wama.org.au/magic.php/herbalist.jpg&amp;imgrefurl=http://www.wama.org.au/-58-imagedisplay.html&amp;usg=__g4i-oAPjXSir4IecQ_37P17qZes=&amp;h=1340&amp;w=1340&amp;sz=637&amp;hl=en&amp;start=1&amp;um=1&amp;tbnid=FfwEvCYq4TPXWM:&amp;tbnh=150&amp;tbnw=150&amp;prev=/images?q=herbalist&amp;as_st=y&amp;hl=en&amp;rlz=1T4ACAW_enUS324US329&amp;um=1" TargetMode="External"/><Relationship Id="rId4" Type="http://schemas.openxmlformats.org/officeDocument/2006/relationships/image" Target="../media/image5.jpeg"/><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hyperlink" Target="http://images.google.com/imgres?imgurl=http://www.irishsurnames.com/coatsofarms/p/porter-coat-of-arms-family-crest.gif&amp;imgrefurl=http://www.irishsurnames.com/cgi-bin/gallery.pl?name=porter&amp;capname=Porter&amp;letter=p&amp;usg=__LOFWtfdaBQw9BBluCXiIQpFS4yc=&amp;h=525&amp;w=525&amp;sz=24&amp;hl=en&amp;start=1&amp;um=1&amp;tbnid=v6PFnXD-9178nM:&amp;tbnh=132&amp;tbnw=132&amp;prev=/images?q=porter&amp;as_st=y&amp;hl=en&amp;rlz=1T4ACAW_enUS324US329&amp;um=1" TargetMode="External"/><Relationship Id="rId4" Type="http://schemas.openxmlformats.org/officeDocument/2006/relationships/image" Target="../media/image6.jpeg"/><Relationship Id="rId5" Type="http://schemas.openxmlformats.org/officeDocument/2006/relationships/image" Target="../media/image7.jpeg"/><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8.gif"/></Relationships>
</file>

<file path=ppt/slides/_rels/slide8.xml.rels><?xml version="1.0" encoding="UTF-8" standalone="yes"?>
<Relationships xmlns="http://schemas.openxmlformats.org/package/2006/relationships"><Relationship Id="rId3" Type="http://schemas.openxmlformats.org/officeDocument/2006/relationships/hyperlink" Target="http://images.google.com/imgres?imgurl=http://peaworld.net/images/blocks/dressing_room.jpg&amp;imgrefurl=http://www.peaworld.net/page.php?go=7&amp;usg=__983yTQW_WKAZIdSQiP-oJhKrz2U=&amp;h=200&amp;w=200&amp;sz=53&amp;hl=en&amp;start=5&amp;um=1&amp;tbnid=bypUAr8Uy5ROqM:&amp;tbnh=104&amp;tbnw=104&amp;prev=/images?q=dressing+room&amp;imgtbs=t&amp;imgtype=clipart&amp;as_st=y&amp;hl=en&amp;rlz=1T4ACAW_enUS324US329&amp;um=1" TargetMode="External"/><Relationship Id="rId4" Type="http://schemas.openxmlformats.org/officeDocument/2006/relationships/image" Target="../media/image9.jpeg"/><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ea typeface="+mj-ea"/>
                <a:cs typeface="+mj-cs"/>
              </a:rPr>
              <a:t>Medieval Occupations</a:t>
            </a:r>
            <a:endParaRPr lang="en-US" dirty="0">
              <a:effectLst>
                <a:outerShdw blurRad="38100" dist="38100" dir="2700000" algn="tl">
                  <a:srgbClr val="000000">
                    <a:alpha val="43137"/>
                  </a:srgbClr>
                </a:outerShdw>
              </a:effectLst>
              <a:ea typeface="+mj-ea"/>
              <a:cs typeface="+mj-cs"/>
            </a:endParaRP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solidFill>
                  <a:schemeClr val="tx1"/>
                </a:solidFill>
                <a:effectLst>
                  <a:outerShdw blurRad="38100" dist="38100" dir="2700000" algn="tl">
                    <a:srgbClr val="000000">
                      <a:alpha val="43137"/>
                    </a:srgbClr>
                  </a:outerShdw>
                </a:effectLst>
                <a:ea typeface="+mn-ea"/>
                <a:cs typeface="+mn-cs"/>
              </a:rPr>
              <a:t>By Halie Schouten</a:t>
            </a:r>
          </a:p>
          <a:p>
            <a:pPr eaLnBrk="1" fontAlgn="auto" hangingPunct="1">
              <a:spcAft>
                <a:spcPts val="0"/>
              </a:spcAft>
              <a:buFont typeface="Arial" pitchFamily="34" charset="0"/>
              <a:buNone/>
              <a:defRPr/>
            </a:pPr>
            <a:r>
              <a:rPr lang="en-US" dirty="0" smtClean="0">
                <a:solidFill>
                  <a:schemeClr val="tx1"/>
                </a:solidFill>
                <a:ea typeface="+mn-ea"/>
                <a:cs typeface="+mn-cs"/>
              </a:rPr>
              <a:t>(and Steven Smith)</a:t>
            </a:r>
            <a:endParaRPr lang="en-US" dirty="0">
              <a:solidFill>
                <a:schemeClr val="tx1"/>
              </a:solidFill>
              <a:ea typeface="+mn-ea"/>
              <a:cs typeface="+mn-cs"/>
            </a:endParaRPr>
          </a:p>
        </p:txBody>
      </p:sp>
      <p:sp>
        <p:nvSpPr>
          <p:cNvPr id="14339" name="TextBox 3"/>
          <p:cNvSpPr txBox="1">
            <a:spLocks noChangeArrowheads="1"/>
          </p:cNvSpPr>
          <p:nvPr/>
        </p:nvSpPr>
        <p:spPr bwMode="auto">
          <a:xfrm>
            <a:off x="381000" y="304800"/>
            <a:ext cx="4191000" cy="366713"/>
          </a:xfrm>
          <a:prstGeom prst="rect">
            <a:avLst/>
          </a:prstGeom>
          <a:noFill/>
          <a:ln w="9525">
            <a:noFill/>
            <a:miter lim="800000"/>
            <a:headEnd/>
            <a:tailEnd/>
          </a:ln>
        </p:spPr>
        <p:txBody>
          <a:bodyPr>
            <a:prstTxWarp prst="textNoShape">
              <a:avLst/>
            </a:prstTxWarp>
            <a:spAutoFit/>
          </a:bodyPr>
          <a:lstStyle/>
          <a:p>
            <a:r>
              <a:rPr lang="en-US" sz="1800">
                <a:latin typeface="Times New Roman" pitchFamily="-123" charset="0"/>
              </a:rPr>
              <a:t>Fletcher- Watchman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pPr eaLnBrk="1" hangingPunct="1"/>
            <a:r>
              <a:rPr lang="en-US" smtClean="0"/>
              <a:t>Marshal</a:t>
            </a:r>
          </a:p>
        </p:txBody>
      </p:sp>
      <p:sp>
        <p:nvSpPr>
          <p:cNvPr id="32770" name="TextBox 2"/>
          <p:cNvSpPr txBox="1">
            <a:spLocks noChangeArrowheads="1"/>
          </p:cNvSpPr>
          <p:nvPr/>
        </p:nvSpPr>
        <p:spPr bwMode="auto">
          <a:xfrm>
            <a:off x="4495800" y="2286000"/>
            <a:ext cx="3962400" cy="3508375"/>
          </a:xfrm>
          <a:prstGeom prst="rect">
            <a:avLst/>
          </a:prstGeom>
          <a:noFill/>
          <a:ln w="9525">
            <a:noFill/>
            <a:miter lim="800000"/>
            <a:headEnd/>
            <a:tailEnd/>
          </a:ln>
        </p:spPr>
        <p:txBody>
          <a:bodyPr>
            <a:prstTxWarp prst="textNoShape">
              <a:avLst/>
            </a:prstTxWarp>
            <a:spAutoFit/>
          </a:bodyPr>
          <a:lstStyle/>
          <a:p>
            <a:r>
              <a:rPr lang="en-US" sz="2800">
                <a:latin typeface="Times New Roman" pitchFamily="-123" charset="0"/>
              </a:rPr>
              <a:t>The marshal was the officer in charge of things pertaining to transportation. Such as the household horses, wagons, carts, containers, and the delivering of goods. </a:t>
            </a:r>
          </a:p>
        </p:txBody>
      </p:sp>
      <p:pic>
        <p:nvPicPr>
          <p:cNvPr id="32771" name="Picture 2" descr="http://www.kiddiwinks.co.za/images/7078-1.jpg"/>
          <p:cNvPicPr>
            <a:picLocks noChangeAspect="1" noChangeArrowheads="1"/>
          </p:cNvPicPr>
          <p:nvPr/>
        </p:nvPicPr>
        <p:blipFill>
          <a:blip r:embed="rId3"/>
          <a:srcRect/>
          <a:stretch>
            <a:fillRect/>
          </a:stretch>
        </p:blipFill>
        <p:spPr bwMode="auto">
          <a:xfrm>
            <a:off x="838200" y="2362200"/>
            <a:ext cx="3200400"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pPr eaLnBrk="1" hangingPunct="1"/>
            <a:r>
              <a:rPr lang="en-US" smtClean="0"/>
              <a:t>Messenger</a:t>
            </a:r>
          </a:p>
        </p:txBody>
      </p:sp>
      <p:sp>
        <p:nvSpPr>
          <p:cNvPr id="34818" name="TextBox 2"/>
          <p:cNvSpPr txBox="1">
            <a:spLocks noChangeArrowheads="1"/>
          </p:cNvSpPr>
          <p:nvPr/>
        </p:nvSpPr>
        <p:spPr bwMode="auto">
          <a:xfrm>
            <a:off x="381000" y="2133600"/>
            <a:ext cx="5181600" cy="3743325"/>
          </a:xfrm>
          <a:prstGeom prst="rect">
            <a:avLst/>
          </a:prstGeom>
          <a:noFill/>
          <a:ln w="9525">
            <a:noFill/>
            <a:miter lim="800000"/>
            <a:headEnd/>
            <a:tailEnd/>
          </a:ln>
        </p:spPr>
        <p:txBody>
          <a:bodyPr>
            <a:prstTxWarp prst="textNoShape">
              <a:avLst/>
            </a:prstTxWarp>
            <a:spAutoFit/>
          </a:bodyPr>
          <a:lstStyle/>
          <a:p>
            <a:r>
              <a:rPr lang="en-US">
                <a:latin typeface="Times New Roman" pitchFamily="-123" charset="0"/>
              </a:rPr>
              <a:t>Messengers were representatives for the king carrying letters, news, and receipts. Because the messenger often bore bad or unfavorable news, the anger of the recipient was most often taken out on the messengers. This is where the phrase “don’t kill the messenger” is derived from. Eventually a law was made where it was illegal to harm these private ‘mail men’. </a:t>
            </a:r>
          </a:p>
        </p:txBody>
      </p:sp>
      <p:pic>
        <p:nvPicPr>
          <p:cNvPr id="34819" name="Picture 2" descr="http://www.edupics.com/en-coloring-pictures-pages-photo-royal-messenger-s9841.jpg"/>
          <p:cNvPicPr>
            <a:picLocks noChangeAspect="1" noChangeArrowheads="1"/>
          </p:cNvPicPr>
          <p:nvPr/>
        </p:nvPicPr>
        <p:blipFill>
          <a:blip r:embed="rId3"/>
          <a:srcRect/>
          <a:stretch>
            <a:fillRect/>
          </a:stretch>
        </p:blipFill>
        <p:spPr bwMode="auto">
          <a:xfrm>
            <a:off x="6248400" y="2209800"/>
            <a:ext cx="2238375" cy="3165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pPr eaLnBrk="1" hangingPunct="1"/>
            <a:r>
              <a:rPr lang="en-US" smtClean="0"/>
              <a:t>Minstrel</a:t>
            </a:r>
          </a:p>
        </p:txBody>
      </p:sp>
      <p:sp>
        <p:nvSpPr>
          <p:cNvPr id="36866" name="TextBox 2"/>
          <p:cNvSpPr txBox="1">
            <a:spLocks noChangeArrowheads="1"/>
          </p:cNvSpPr>
          <p:nvPr/>
        </p:nvSpPr>
        <p:spPr bwMode="auto">
          <a:xfrm>
            <a:off x="4800600" y="2057400"/>
            <a:ext cx="3505200" cy="3508375"/>
          </a:xfrm>
          <a:prstGeom prst="rect">
            <a:avLst/>
          </a:prstGeom>
          <a:noFill/>
          <a:ln w="9525">
            <a:noFill/>
            <a:miter lim="800000"/>
            <a:headEnd/>
            <a:tailEnd/>
          </a:ln>
        </p:spPr>
        <p:txBody>
          <a:bodyPr>
            <a:prstTxWarp prst="textNoShape">
              <a:avLst/>
            </a:prstTxWarp>
            <a:spAutoFit/>
          </a:bodyPr>
          <a:lstStyle/>
          <a:p>
            <a:r>
              <a:rPr lang="en-US" sz="2800">
                <a:latin typeface="Times New Roman" pitchFamily="-123" charset="0"/>
              </a:rPr>
              <a:t>A minstrel, like the jester would have provided entertainment to the castle. However apposed to being humorous, he would sing or play musical instruments.</a:t>
            </a:r>
          </a:p>
        </p:txBody>
      </p:sp>
      <p:pic>
        <p:nvPicPr>
          <p:cNvPr id="36867" name="Picture 2" descr="http://knight.fb.hive7.com/res/img/lord/npc/npcCharacter/npc_minstrel.png"/>
          <p:cNvPicPr>
            <a:picLocks noChangeAspect="1" noChangeArrowheads="1"/>
          </p:cNvPicPr>
          <p:nvPr/>
        </p:nvPicPr>
        <p:blipFill>
          <a:blip r:embed="rId3"/>
          <a:srcRect/>
          <a:stretch>
            <a:fillRect/>
          </a:stretch>
        </p:blipFill>
        <p:spPr bwMode="auto">
          <a:xfrm>
            <a:off x="1219200" y="1447800"/>
            <a:ext cx="2476500" cy="462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pPr eaLnBrk="1" hangingPunct="1"/>
            <a:r>
              <a:rPr lang="en-US" smtClean="0"/>
              <a:t>Moneylender</a:t>
            </a:r>
          </a:p>
        </p:txBody>
      </p:sp>
      <p:sp>
        <p:nvSpPr>
          <p:cNvPr id="38914" name="TextBox 2"/>
          <p:cNvSpPr txBox="1">
            <a:spLocks noChangeArrowheads="1"/>
          </p:cNvSpPr>
          <p:nvPr/>
        </p:nvSpPr>
        <p:spPr bwMode="auto">
          <a:xfrm>
            <a:off x="1066800" y="4800600"/>
            <a:ext cx="7467600" cy="1554163"/>
          </a:xfrm>
          <a:prstGeom prst="rect">
            <a:avLst/>
          </a:prstGeom>
          <a:noFill/>
          <a:ln w="9525">
            <a:noFill/>
            <a:miter lim="800000"/>
            <a:headEnd/>
            <a:tailEnd/>
          </a:ln>
        </p:spPr>
        <p:txBody>
          <a:bodyPr>
            <a:prstTxWarp prst="textNoShape">
              <a:avLst/>
            </a:prstTxWarp>
            <a:spAutoFit/>
          </a:bodyPr>
          <a:lstStyle/>
          <a:p>
            <a:r>
              <a:rPr lang="en-US" sz="3200">
                <a:latin typeface="Times New Roman" pitchFamily="-123" charset="0"/>
              </a:rPr>
              <a:t>Moneylenders were just what their name sounds like, the people who lent out money. They were basically bankers.</a:t>
            </a:r>
          </a:p>
        </p:txBody>
      </p:sp>
      <p:pic>
        <p:nvPicPr>
          <p:cNvPr id="38915" name="Picture 2" descr="http://static.guim.co.uk/sys-images/Guardian/About/General/2009/6/21/1245612075001/The-Money-Lenders-001.jpg"/>
          <p:cNvPicPr>
            <a:picLocks noChangeAspect="1" noChangeArrowheads="1"/>
          </p:cNvPicPr>
          <p:nvPr/>
        </p:nvPicPr>
        <p:blipFill>
          <a:blip r:embed="rId3"/>
          <a:srcRect/>
          <a:stretch>
            <a:fillRect/>
          </a:stretch>
        </p:blipFill>
        <p:spPr bwMode="auto">
          <a:xfrm>
            <a:off x="2438400" y="1600200"/>
            <a:ext cx="4381500" cy="2628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US" smtClean="0"/>
              <a:t>Page</a:t>
            </a:r>
          </a:p>
        </p:txBody>
      </p:sp>
      <p:sp>
        <p:nvSpPr>
          <p:cNvPr id="40962" name="TextBox 2"/>
          <p:cNvSpPr txBox="1">
            <a:spLocks noChangeArrowheads="1"/>
          </p:cNvSpPr>
          <p:nvPr/>
        </p:nvSpPr>
        <p:spPr bwMode="auto">
          <a:xfrm>
            <a:off x="304800" y="3048000"/>
            <a:ext cx="8305800" cy="1800225"/>
          </a:xfrm>
          <a:prstGeom prst="rect">
            <a:avLst/>
          </a:prstGeom>
          <a:noFill/>
          <a:ln w="9525">
            <a:noFill/>
            <a:miter lim="800000"/>
            <a:headEnd/>
            <a:tailEnd/>
          </a:ln>
        </p:spPr>
        <p:txBody>
          <a:bodyPr>
            <a:prstTxWarp prst="textNoShape">
              <a:avLst/>
            </a:prstTxWarp>
            <a:spAutoFit/>
          </a:bodyPr>
          <a:lstStyle/>
          <a:p>
            <a:r>
              <a:rPr lang="en-US" sz="2800">
                <a:latin typeface="Times New Roman" pitchFamily="-123" charset="0"/>
              </a:rPr>
              <a:t>A page would, starting at age 7, assist the squire. He would wait tables, be accountable for the Lords’ clothes and dressing him. The pages lived a life of servant hood, and they even had to wear uniforms.</a:t>
            </a:r>
          </a:p>
        </p:txBody>
      </p:sp>
      <p:pic>
        <p:nvPicPr>
          <p:cNvPr id="26626" name="Picture 2" descr="http://www.umiacs.umd.edu/~kuijt/images/Camp.GIF"/>
          <p:cNvPicPr>
            <a:picLocks noChangeAspect="1" noChangeArrowheads="1"/>
          </p:cNvPicPr>
          <p:nvPr/>
        </p:nvPicPr>
        <p:blipFill>
          <a:blip r:embed="rId3"/>
          <a:srcRect/>
          <a:stretch>
            <a:fillRect/>
          </a:stretch>
        </p:blipFill>
        <p:spPr bwMode="auto">
          <a:xfrm>
            <a:off x="2819400" y="1600200"/>
            <a:ext cx="4143375" cy="4959350"/>
          </a:xfrm>
          <a:prstGeom prst="rect">
            <a:avLst/>
          </a:prstGeom>
          <a:noFill/>
          <a:ln w="9525">
            <a:noFill/>
            <a:miter lim="800000"/>
            <a:headEnd/>
            <a:tailEnd/>
          </a:ln>
        </p:spPr>
      </p:pic>
      <p:sp>
        <p:nvSpPr>
          <p:cNvPr id="5" name="Down Arrow 4"/>
          <p:cNvSpPr/>
          <p:nvPr/>
        </p:nvSpPr>
        <p:spPr>
          <a:xfrm>
            <a:off x="3810000" y="457200"/>
            <a:ext cx="1524000" cy="1295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additive="base">
                                        <p:cTn id="7" dur="500" fill="hold"/>
                                        <p:tgtEl>
                                          <p:spTgt spid="26626"/>
                                        </p:tgtEl>
                                        <p:attrNameLst>
                                          <p:attrName>ppt_x</p:attrName>
                                        </p:attrNameLst>
                                      </p:cBhvr>
                                      <p:tavLst>
                                        <p:tav tm="0">
                                          <p:val>
                                            <p:strVal val="#ppt_x"/>
                                          </p:val>
                                        </p:tav>
                                        <p:tav tm="100000">
                                          <p:val>
                                            <p:strVal val="#ppt_x"/>
                                          </p:val>
                                        </p:tav>
                                      </p:tavLst>
                                    </p:anim>
                                    <p:anim calcmode="lin" valueType="num">
                                      <p:cBhvr additive="base">
                                        <p:cTn id="8" dur="500" fill="hold"/>
                                        <p:tgtEl>
                                          <p:spTgt spid="266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pPr eaLnBrk="1" hangingPunct="1"/>
            <a:r>
              <a:rPr lang="en-US" smtClean="0"/>
              <a:t>Painter</a:t>
            </a:r>
          </a:p>
        </p:txBody>
      </p:sp>
      <p:sp>
        <p:nvSpPr>
          <p:cNvPr id="43010" name="TextBox 2"/>
          <p:cNvSpPr txBox="1">
            <a:spLocks noChangeArrowheads="1"/>
          </p:cNvSpPr>
          <p:nvPr/>
        </p:nvSpPr>
        <p:spPr bwMode="auto">
          <a:xfrm>
            <a:off x="838200" y="2209800"/>
            <a:ext cx="3276600" cy="3935413"/>
          </a:xfrm>
          <a:prstGeom prst="rect">
            <a:avLst/>
          </a:prstGeom>
          <a:noFill/>
          <a:ln w="9525">
            <a:noFill/>
            <a:miter lim="800000"/>
            <a:headEnd/>
            <a:tailEnd/>
          </a:ln>
        </p:spPr>
        <p:txBody>
          <a:bodyPr>
            <a:prstTxWarp prst="textNoShape">
              <a:avLst/>
            </a:prstTxWarp>
            <a:spAutoFit/>
          </a:bodyPr>
          <a:lstStyle/>
          <a:p>
            <a:r>
              <a:rPr lang="en-US" sz="2800">
                <a:latin typeface="Times New Roman" pitchFamily="-123" charset="0"/>
              </a:rPr>
              <a:t>The painters were in charge with the up keeping and the painting of the castles’ appearance. The estates were often very colorful, so the painters were kept busy.</a:t>
            </a:r>
          </a:p>
        </p:txBody>
      </p:sp>
      <p:pic>
        <p:nvPicPr>
          <p:cNvPr id="43011" name="Picture 2" descr="http://media.linkedin.com/media/p/3/000/028/056/0cb98bc.png"/>
          <p:cNvPicPr>
            <a:picLocks noChangeAspect="1" noChangeArrowheads="1"/>
          </p:cNvPicPr>
          <p:nvPr/>
        </p:nvPicPr>
        <p:blipFill>
          <a:blip r:embed="rId3"/>
          <a:srcRect/>
          <a:stretch>
            <a:fillRect/>
          </a:stretch>
        </p:blipFill>
        <p:spPr bwMode="auto">
          <a:xfrm>
            <a:off x="4953000" y="2151063"/>
            <a:ext cx="3333750" cy="322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pPr eaLnBrk="1" hangingPunct="1"/>
            <a:r>
              <a:rPr lang="en-US" smtClean="0"/>
              <a:t>Physician</a:t>
            </a:r>
          </a:p>
        </p:txBody>
      </p:sp>
      <p:sp>
        <p:nvSpPr>
          <p:cNvPr id="45058" name="TextBox 2"/>
          <p:cNvSpPr txBox="1">
            <a:spLocks noChangeArrowheads="1"/>
          </p:cNvSpPr>
          <p:nvPr/>
        </p:nvSpPr>
        <p:spPr bwMode="auto">
          <a:xfrm>
            <a:off x="0" y="4191000"/>
            <a:ext cx="9144000" cy="2282825"/>
          </a:xfrm>
          <a:prstGeom prst="rect">
            <a:avLst/>
          </a:prstGeom>
          <a:noFill/>
          <a:ln w="9525">
            <a:noFill/>
            <a:miter lim="800000"/>
            <a:headEnd/>
            <a:tailEnd/>
          </a:ln>
        </p:spPr>
        <p:txBody>
          <a:bodyPr>
            <a:prstTxWarp prst="textNoShape">
              <a:avLst/>
            </a:prstTxWarp>
            <a:spAutoFit/>
          </a:bodyPr>
          <a:lstStyle/>
          <a:p>
            <a:r>
              <a:rPr lang="en-US">
                <a:latin typeface="Times New Roman" pitchFamily="-123" charset="0"/>
              </a:rPr>
              <a:t>Doctors were looked upon with respect  by the people of medieval times. In truth, however they knew barely nothing about the human body; only about its appearance. They believed that illnesses were punishments from god or the result of planets moving, instead of germs.  Even with their corrupt facts they could lance wounds and tend to small bleeds. Surgeries were attempted, but often resulted in death or infection. </a:t>
            </a:r>
          </a:p>
        </p:txBody>
      </p:sp>
      <p:pic>
        <p:nvPicPr>
          <p:cNvPr id="45059" name="Picture 2" descr="http://farm3.static.flickr.com/2577/3801452649_41d8fca1aa.jpg"/>
          <p:cNvPicPr>
            <a:picLocks noChangeAspect="1" noChangeArrowheads="1"/>
          </p:cNvPicPr>
          <p:nvPr/>
        </p:nvPicPr>
        <p:blipFill>
          <a:blip r:embed="rId3"/>
          <a:srcRect/>
          <a:stretch>
            <a:fillRect/>
          </a:stretch>
        </p:blipFill>
        <p:spPr bwMode="auto">
          <a:xfrm>
            <a:off x="2819400" y="1295400"/>
            <a:ext cx="3781425" cy="2805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pPr eaLnBrk="1" hangingPunct="1"/>
            <a:r>
              <a:rPr lang="en-US" smtClean="0"/>
              <a:t>Potter</a:t>
            </a:r>
          </a:p>
        </p:txBody>
      </p:sp>
      <p:sp>
        <p:nvSpPr>
          <p:cNvPr id="47106" name="TextBox 2"/>
          <p:cNvSpPr txBox="1">
            <a:spLocks noChangeArrowheads="1"/>
          </p:cNvSpPr>
          <p:nvPr/>
        </p:nvSpPr>
        <p:spPr bwMode="auto">
          <a:xfrm>
            <a:off x="304800" y="1752600"/>
            <a:ext cx="8077200" cy="1800225"/>
          </a:xfrm>
          <a:prstGeom prst="rect">
            <a:avLst/>
          </a:prstGeom>
          <a:noFill/>
          <a:ln w="9525">
            <a:noFill/>
            <a:miter lim="800000"/>
            <a:headEnd/>
            <a:tailEnd/>
          </a:ln>
        </p:spPr>
        <p:txBody>
          <a:bodyPr>
            <a:prstTxWarp prst="textNoShape">
              <a:avLst/>
            </a:prstTxWarp>
            <a:spAutoFit/>
          </a:bodyPr>
          <a:lstStyle/>
          <a:p>
            <a:r>
              <a:rPr lang="en-US" sz="2800">
                <a:latin typeface="Times New Roman" pitchFamily="-123" charset="0"/>
              </a:rPr>
              <a:t>Potters were craftsmen that worked with clay, ceramics, and porcelain. They created pots for storage and cooking, and sometimes they would make sculptures. </a:t>
            </a:r>
          </a:p>
        </p:txBody>
      </p:sp>
      <p:pic>
        <p:nvPicPr>
          <p:cNvPr id="47107" name="Picture 2" descr="http://t3.gstatic.com/images?q=tbn:dP8fokYwLdkBtM:http://www.takegreatpictures.com/content/images/_003_Potter_molding_clay.jpg">
            <a:hlinkClick r:id="rId3"/>
          </p:cNvPr>
          <p:cNvPicPr>
            <a:picLocks noChangeAspect="1" noChangeArrowheads="1"/>
          </p:cNvPicPr>
          <p:nvPr/>
        </p:nvPicPr>
        <p:blipFill>
          <a:blip r:embed="rId4"/>
          <a:srcRect/>
          <a:stretch>
            <a:fillRect/>
          </a:stretch>
        </p:blipFill>
        <p:spPr bwMode="auto">
          <a:xfrm>
            <a:off x="2895600" y="3505200"/>
            <a:ext cx="3289300" cy="2997200"/>
          </a:xfrm>
          <a:prstGeom prst="rect">
            <a:avLst/>
          </a:prstGeom>
          <a:noFill/>
          <a:ln w="9525">
            <a:noFill/>
            <a:miter lim="800000"/>
            <a:headEnd/>
            <a:tailEnd/>
          </a:ln>
        </p:spPr>
      </p:pic>
      <p:pic>
        <p:nvPicPr>
          <p:cNvPr id="47108" name="Picture 4" descr="http://t2.gstatic.com/images?q=tbn:kasGvI3Ixzbc6M:http://www.thatsarte.com/artistic-ceramics/Majolica-Arcaica.jpg">
            <a:hlinkClick r:id="rId5"/>
          </p:cNvPr>
          <p:cNvPicPr>
            <a:picLocks noChangeAspect="1" noChangeArrowheads="1"/>
          </p:cNvPicPr>
          <p:nvPr/>
        </p:nvPicPr>
        <p:blipFill>
          <a:blip r:embed="rId6"/>
          <a:srcRect/>
          <a:stretch>
            <a:fillRect/>
          </a:stretch>
        </p:blipFill>
        <p:spPr bwMode="auto">
          <a:xfrm>
            <a:off x="6553200" y="4267200"/>
            <a:ext cx="1981200" cy="1468438"/>
          </a:xfrm>
          <a:prstGeom prst="rect">
            <a:avLst/>
          </a:prstGeom>
          <a:noFill/>
          <a:ln w="9525">
            <a:noFill/>
            <a:miter lim="800000"/>
            <a:headEnd/>
            <a:tailEnd/>
          </a:ln>
        </p:spPr>
      </p:pic>
      <p:pic>
        <p:nvPicPr>
          <p:cNvPr id="47109" name="Picture 6" descr="See full size image">
            <a:hlinkClick r:id="rId7"/>
          </p:cNvPr>
          <p:cNvPicPr>
            <a:picLocks noChangeAspect="1" noChangeArrowheads="1"/>
          </p:cNvPicPr>
          <p:nvPr/>
        </p:nvPicPr>
        <p:blipFill>
          <a:blip r:embed="rId8"/>
          <a:srcRect/>
          <a:stretch>
            <a:fillRect/>
          </a:stretch>
        </p:blipFill>
        <p:spPr bwMode="auto">
          <a:xfrm>
            <a:off x="838200" y="4038600"/>
            <a:ext cx="1362075"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pPr eaLnBrk="1" hangingPunct="1"/>
            <a:r>
              <a:rPr lang="en-US" smtClean="0"/>
              <a:t>Reeve</a:t>
            </a:r>
          </a:p>
        </p:txBody>
      </p:sp>
      <p:sp>
        <p:nvSpPr>
          <p:cNvPr id="49154" name="TextBox 2"/>
          <p:cNvSpPr txBox="1">
            <a:spLocks noChangeArrowheads="1"/>
          </p:cNvSpPr>
          <p:nvPr/>
        </p:nvSpPr>
        <p:spPr bwMode="auto">
          <a:xfrm>
            <a:off x="1143000" y="4038600"/>
            <a:ext cx="6858000" cy="2227263"/>
          </a:xfrm>
          <a:prstGeom prst="rect">
            <a:avLst/>
          </a:prstGeom>
          <a:noFill/>
          <a:ln w="9525">
            <a:noFill/>
            <a:miter lim="800000"/>
            <a:headEnd/>
            <a:tailEnd/>
          </a:ln>
        </p:spPr>
        <p:txBody>
          <a:bodyPr>
            <a:prstTxWarp prst="textNoShape">
              <a:avLst/>
            </a:prstTxWarp>
            <a:spAutoFit/>
          </a:bodyPr>
          <a:lstStyle/>
          <a:p>
            <a:r>
              <a:rPr lang="en-US" sz="2800">
                <a:latin typeface="Times New Roman" pitchFamily="-123" charset="0"/>
              </a:rPr>
              <a:t>The reeve was basically the head supervisor on a lord’s property. They were in charge of overseeing that the workers jobs were carried through, and that they checked in and left on time.</a:t>
            </a:r>
          </a:p>
        </p:txBody>
      </p:sp>
      <p:pic>
        <p:nvPicPr>
          <p:cNvPr id="49155" name="Picture 2" descr="http://www.istockphoto.com/file_thumbview_approve/8105984/2/istockphoto_8105984-man-checking-his-watch.jpg"/>
          <p:cNvPicPr>
            <a:picLocks noChangeAspect="1" noChangeArrowheads="1"/>
          </p:cNvPicPr>
          <p:nvPr/>
        </p:nvPicPr>
        <p:blipFill>
          <a:blip r:embed="rId3"/>
          <a:srcRect/>
          <a:stretch>
            <a:fillRect/>
          </a:stretch>
        </p:blipFill>
        <p:spPr bwMode="auto">
          <a:xfrm>
            <a:off x="1066800" y="685800"/>
            <a:ext cx="2724150" cy="3200400"/>
          </a:xfrm>
          <a:prstGeom prst="rect">
            <a:avLst/>
          </a:prstGeom>
          <a:noFill/>
          <a:ln w="9525">
            <a:noFill/>
            <a:miter lim="800000"/>
            <a:headEnd/>
            <a:tailEnd/>
          </a:ln>
        </p:spPr>
      </p:pic>
      <p:pic>
        <p:nvPicPr>
          <p:cNvPr id="49156" name="Picture 4" descr="http://t3.gstatic.com/images?q=tbn:CUFHaR2TO0dp_M:http://image.versiontracker.com/client_icons/mac/99493/317091-icon-32x32-32bit.png">
            <a:hlinkClick r:id="rId4"/>
          </p:cNvPr>
          <p:cNvPicPr>
            <a:picLocks noChangeAspect="1" noChangeArrowheads="1"/>
          </p:cNvPicPr>
          <p:nvPr/>
        </p:nvPicPr>
        <p:blipFill>
          <a:blip r:embed="rId5"/>
          <a:srcRect/>
          <a:stretch>
            <a:fillRect/>
          </a:stretch>
        </p:blipFill>
        <p:spPr bwMode="auto">
          <a:xfrm>
            <a:off x="1447800" y="2057400"/>
            <a:ext cx="304800" cy="30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pPr eaLnBrk="1" hangingPunct="1"/>
            <a:r>
              <a:rPr lang="en-US" smtClean="0"/>
              <a:t>Scribe</a:t>
            </a:r>
          </a:p>
        </p:txBody>
      </p:sp>
      <p:sp>
        <p:nvSpPr>
          <p:cNvPr id="51202" name="TextBox 2"/>
          <p:cNvSpPr txBox="1">
            <a:spLocks noChangeArrowheads="1"/>
          </p:cNvSpPr>
          <p:nvPr/>
        </p:nvSpPr>
        <p:spPr bwMode="auto">
          <a:xfrm>
            <a:off x="838200" y="1676400"/>
            <a:ext cx="2819400" cy="4789488"/>
          </a:xfrm>
          <a:prstGeom prst="rect">
            <a:avLst/>
          </a:prstGeom>
          <a:noFill/>
          <a:ln w="9525">
            <a:noFill/>
            <a:miter lim="800000"/>
            <a:headEnd/>
            <a:tailEnd/>
          </a:ln>
        </p:spPr>
        <p:txBody>
          <a:bodyPr>
            <a:prstTxWarp prst="textNoShape">
              <a:avLst/>
            </a:prstTxWarp>
            <a:spAutoFit/>
          </a:bodyPr>
          <a:lstStyle/>
          <a:p>
            <a:r>
              <a:rPr lang="en-US" sz="2800">
                <a:latin typeface="Times New Roman" pitchFamily="-123" charset="0"/>
              </a:rPr>
              <a:t>Scribes were educated in reading, writing, and basic schooling. Which were skills that most all people in medieval times were not given the opportunity to acquire.</a:t>
            </a:r>
          </a:p>
        </p:txBody>
      </p:sp>
      <p:pic>
        <p:nvPicPr>
          <p:cNvPr id="51203" name="Picture 2" descr="http://t2.gstatic.com/images?q=tbn:oqhiBzr_QQ26XM:http://blog.cleveland.com/andone/2009/02/medium_Medieval_Gifts_Captains_Quill_Pen_M801568_7511.jpg">
            <a:hlinkClick r:id="rId3"/>
          </p:cNvPr>
          <p:cNvPicPr>
            <a:picLocks noChangeAspect="1" noChangeArrowheads="1"/>
          </p:cNvPicPr>
          <p:nvPr/>
        </p:nvPicPr>
        <p:blipFill>
          <a:blip r:embed="rId4"/>
          <a:srcRect/>
          <a:stretch>
            <a:fillRect/>
          </a:stretch>
        </p:blipFill>
        <p:spPr bwMode="auto">
          <a:xfrm>
            <a:off x="5029200" y="2057400"/>
            <a:ext cx="2886075"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Title 3"/>
          <p:cNvSpPr>
            <a:spLocks noGrp="1"/>
          </p:cNvSpPr>
          <p:nvPr>
            <p:ph type="title"/>
          </p:nvPr>
        </p:nvSpPr>
        <p:spPr/>
        <p:txBody>
          <a:bodyPr/>
          <a:lstStyle/>
          <a:p>
            <a:pPr eaLnBrk="1" hangingPunct="1"/>
            <a:r>
              <a:rPr lang="en-US" smtClean="0"/>
              <a:t>Fletcher</a:t>
            </a:r>
          </a:p>
        </p:txBody>
      </p:sp>
      <p:sp>
        <p:nvSpPr>
          <p:cNvPr id="16386" name="TextBox 4"/>
          <p:cNvSpPr txBox="1">
            <a:spLocks noChangeArrowheads="1"/>
          </p:cNvSpPr>
          <p:nvPr/>
        </p:nvSpPr>
        <p:spPr bwMode="auto">
          <a:xfrm>
            <a:off x="533400" y="2133600"/>
            <a:ext cx="3962400" cy="3503613"/>
          </a:xfrm>
          <a:prstGeom prst="rect">
            <a:avLst/>
          </a:prstGeom>
          <a:noFill/>
          <a:ln w="9525">
            <a:noFill/>
            <a:miter lim="800000"/>
            <a:headEnd/>
            <a:tailEnd/>
          </a:ln>
        </p:spPr>
        <p:txBody>
          <a:bodyPr>
            <a:prstTxWarp prst="textNoShape">
              <a:avLst/>
            </a:prstTxWarp>
            <a:spAutoFit/>
          </a:bodyPr>
          <a:lstStyle/>
          <a:p>
            <a:r>
              <a:rPr lang="en-US" sz="3200">
                <a:latin typeface="Times New Roman" pitchFamily="-123" charset="0"/>
              </a:rPr>
              <a:t>Made bows and the flights of arrows. The flights are known as  fletchings, which is where the name ‘Fletcher’ is derived from.</a:t>
            </a:r>
          </a:p>
        </p:txBody>
      </p:sp>
      <p:pic>
        <p:nvPicPr>
          <p:cNvPr id="16387" name="Picture 2" descr="http://img.tfd.com/wn/0C/68B7F-archer.gif"/>
          <p:cNvPicPr>
            <a:picLocks noChangeAspect="1" noChangeArrowheads="1"/>
          </p:cNvPicPr>
          <p:nvPr/>
        </p:nvPicPr>
        <p:blipFill>
          <a:blip r:embed="rId3"/>
          <a:srcRect/>
          <a:stretch>
            <a:fillRect/>
          </a:stretch>
        </p:blipFill>
        <p:spPr bwMode="auto">
          <a:xfrm>
            <a:off x="5715000" y="2057400"/>
            <a:ext cx="2019300" cy="3244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pPr eaLnBrk="1" hangingPunct="1"/>
            <a:r>
              <a:rPr lang="en-US" smtClean="0"/>
              <a:t>Scullion</a:t>
            </a:r>
          </a:p>
        </p:txBody>
      </p:sp>
      <p:sp>
        <p:nvSpPr>
          <p:cNvPr id="53250" name="TextBox 2"/>
          <p:cNvSpPr txBox="1">
            <a:spLocks noChangeArrowheads="1"/>
          </p:cNvSpPr>
          <p:nvPr/>
        </p:nvSpPr>
        <p:spPr bwMode="auto">
          <a:xfrm>
            <a:off x="5257800" y="2438400"/>
            <a:ext cx="3048000" cy="2654300"/>
          </a:xfrm>
          <a:prstGeom prst="rect">
            <a:avLst/>
          </a:prstGeom>
          <a:noFill/>
          <a:ln w="9525">
            <a:noFill/>
            <a:miter lim="800000"/>
            <a:headEnd/>
            <a:tailEnd/>
          </a:ln>
        </p:spPr>
        <p:txBody>
          <a:bodyPr>
            <a:prstTxWarp prst="textNoShape">
              <a:avLst/>
            </a:prstTxWarp>
            <a:spAutoFit/>
          </a:bodyPr>
          <a:lstStyle/>
          <a:p>
            <a:r>
              <a:rPr lang="en-US" sz="2800">
                <a:latin typeface="Times New Roman" pitchFamily="-123" charset="0"/>
              </a:rPr>
              <a:t>Scullions were had the lowest status on a kitchen status. Their job was to clean the dishes and kitchen.</a:t>
            </a:r>
          </a:p>
        </p:txBody>
      </p:sp>
      <p:pic>
        <p:nvPicPr>
          <p:cNvPr id="53251" name="Picture 2" descr="http://www.kidcyber.com.au/IMAGES/washing%20dishes.gif"/>
          <p:cNvPicPr>
            <a:picLocks noChangeAspect="1" noChangeArrowheads="1" noCrop="1"/>
          </p:cNvPicPr>
          <p:nvPr/>
        </p:nvPicPr>
        <p:blipFill>
          <a:blip r:embed="rId3"/>
          <a:srcRect/>
          <a:stretch>
            <a:fillRect/>
          </a:stretch>
        </p:blipFill>
        <p:spPr bwMode="auto">
          <a:xfrm>
            <a:off x="1295400" y="1905000"/>
            <a:ext cx="2733675" cy="3230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pPr eaLnBrk="1" hangingPunct="1"/>
            <a:r>
              <a:rPr lang="en-US" smtClean="0"/>
              <a:t>Sheriff</a:t>
            </a:r>
          </a:p>
        </p:txBody>
      </p:sp>
      <p:sp>
        <p:nvSpPr>
          <p:cNvPr id="55298" name="TextBox 3"/>
          <p:cNvSpPr txBox="1">
            <a:spLocks noChangeArrowheads="1"/>
          </p:cNvSpPr>
          <p:nvPr/>
        </p:nvSpPr>
        <p:spPr bwMode="auto">
          <a:xfrm>
            <a:off x="838200" y="2286000"/>
            <a:ext cx="3200400" cy="3016250"/>
          </a:xfrm>
          <a:prstGeom prst="rect">
            <a:avLst/>
          </a:prstGeom>
          <a:noFill/>
          <a:ln w="9525">
            <a:noFill/>
            <a:miter lim="800000"/>
            <a:headEnd/>
            <a:tailEnd/>
          </a:ln>
        </p:spPr>
        <p:txBody>
          <a:bodyPr>
            <a:prstTxWarp prst="textNoShape">
              <a:avLst/>
            </a:prstTxWarp>
            <a:spAutoFit/>
          </a:bodyPr>
          <a:lstStyle/>
          <a:p>
            <a:r>
              <a:rPr lang="en-US" sz="3200">
                <a:latin typeface="Times New Roman" pitchFamily="-123" charset="0"/>
              </a:rPr>
              <a:t>The sheriff enforced the laws in counties. We still have these law officials today.</a:t>
            </a:r>
          </a:p>
        </p:txBody>
      </p:sp>
      <p:pic>
        <p:nvPicPr>
          <p:cNvPr id="55299" name="Picture 2" descr="http://www.harriets.com/Images/23-mr.JPG"/>
          <p:cNvPicPr>
            <a:picLocks noChangeAspect="1" noChangeArrowheads="1"/>
          </p:cNvPicPr>
          <p:nvPr/>
        </p:nvPicPr>
        <p:blipFill>
          <a:blip r:embed="rId3"/>
          <a:srcRect/>
          <a:stretch>
            <a:fillRect/>
          </a:stretch>
        </p:blipFill>
        <p:spPr bwMode="auto">
          <a:xfrm>
            <a:off x="5181600" y="2133600"/>
            <a:ext cx="2181225" cy="3279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pPr eaLnBrk="1" hangingPunct="1"/>
            <a:r>
              <a:rPr lang="en-US" smtClean="0"/>
              <a:t>Shoemaker</a:t>
            </a:r>
          </a:p>
        </p:txBody>
      </p:sp>
      <p:sp>
        <p:nvSpPr>
          <p:cNvPr id="57346" name="TextBox 2"/>
          <p:cNvSpPr txBox="1">
            <a:spLocks noChangeArrowheads="1"/>
          </p:cNvSpPr>
          <p:nvPr/>
        </p:nvSpPr>
        <p:spPr bwMode="auto">
          <a:xfrm>
            <a:off x="381000" y="2590800"/>
            <a:ext cx="4343400" cy="2528888"/>
          </a:xfrm>
          <a:prstGeom prst="rect">
            <a:avLst/>
          </a:prstGeom>
          <a:noFill/>
          <a:ln w="9525">
            <a:noFill/>
            <a:miter lim="800000"/>
            <a:headEnd/>
            <a:tailEnd/>
          </a:ln>
        </p:spPr>
        <p:txBody>
          <a:bodyPr>
            <a:prstTxWarp prst="textNoShape">
              <a:avLst/>
            </a:prstTxWarp>
            <a:spAutoFit/>
          </a:bodyPr>
          <a:lstStyle/>
          <a:p>
            <a:r>
              <a:rPr lang="en-US" sz="3200">
                <a:latin typeface="Times New Roman" pitchFamily="-123" charset="0"/>
              </a:rPr>
              <a:t>A shoemaker did just what its title implies, they crafted shoes. They were also called cobblers or cordwainers.</a:t>
            </a:r>
          </a:p>
        </p:txBody>
      </p:sp>
      <p:pic>
        <p:nvPicPr>
          <p:cNvPr id="57347" name="Picture 2" descr="http://t1.gstatic.com/images?q=tbn:RxD5OirpCI6dTM:http://www.myshoeman.com/cobbler.jpg">
            <a:hlinkClick r:id="rId3"/>
          </p:cNvPr>
          <p:cNvPicPr>
            <a:picLocks noChangeAspect="1" noChangeArrowheads="1"/>
          </p:cNvPicPr>
          <p:nvPr/>
        </p:nvPicPr>
        <p:blipFill>
          <a:blip r:embed="rId4"/>
          <a:srcRect/>
          <a:stretch>
            <a:fillRect/>
          </a:stretch>
        </p:blipFill>
        <p:spPr bwMode="auto">
          <a:xfrm>
            <a:off x="5562600" y="2133600"/>
            <a:ext cx="2209800" cy="3867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pPr eaLnBrk="1" hangingPunct="1"/>
            <a:r>
              <a:rPr lang="en-US" smtClean="0"/>
              <a:t>Spinster</a:t>
            </a:r>
          </a:p>
        </p:txBody>
      </p:sp>
      <p:sp>
        <p:nvSpPr>
          <p:cNvPr id="59394" name="TextBox 2"/>
          <p:cNvSpPr txBox="1">
            <a:spLocks noChangeArrowheads="1"/>
          </p:cNvSpPr>
          <p:nvPr/>
        </p:nvSpPr>
        <p:spPr bwMode="auto">
          <a:xfrm>
            <a:off x="1219200" y="4191000"/>
            <a:ext cx="7315200" cy="2227263"/>
          </a:xfrm>
          <a:prstGeom prst="rect">
            <a:avLst/>
          </a:prstGeom>
          <a:noFill/>
          <a:ln w="9525">
            <a:noFill/>
            <a:miter lim="800000"/>
            <a:headEnd/>
            <a:tailEnd/>
          </a:ln>
        </p:spPr>
        <p:txBody>
          <a:bodyPr>
            <a:prstTxWarp prst="textNoShape">
              <a:avLst/>
            </a:prstTxWarp>
            <a:spAutoFit/>
          </a:bodyPr>
          <a:lstStyle/>
          <a:p>
            <a:r>
              <a:rPr lang="en-US" sz="2800">
                <a:latin typeface="Times New Roman" pitchFamily="-123" charset="0"/>
              </a:rPr>
              <a:t>During the medieval era spinsters were woman who spun yarn. And the spinning wheel was actually invented in this period. Though, later in time a spinster became known as a  single woman.</a:t>
            </a:r>
          </a:p>
        </p:txBody>
      </p:sp>
      <p:pic>
        <p:nvPicPr>
          <p:cNvPr id="59395" name="Picture 2" descr="See full size image">
            <a:hlinkClick r:id="rId3"/>
          </p:cNvPr>
          <p:cNvPicPr>
            <a:picLocks noChangeAspect="1" noChangeArrowheads="1"/>
          </p:cNvPicPr>
          <p:nvPr/>
        </p:nvPicPr>
        <p:blipFill>
          <a:blip r:embed="rId4"/>
          <a:srcRect/>
          <a:stretch>
            <a:fillRect/>
          </a:stretch>
        </p:blipFill>
        <p:spPr bwMode="auto">
          <a:xfrm>
            <a:off x="3352800" y="1525588"/>
            <a:ext cx="2447925" cy="24177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pPr eaLnBrk="1" hangingPunct="1"/>
            <a:r>
              <a:rPr lang="en-US" smtClean="0"/>
              <a:t>Steward</a:t>
            </a:r>
          </a:p>
        </p:txBody>
      </p:sp>
      <p:sp>
        <p:nvSpPr>
          <p:cNvPr id="61442" name="TextBox 3"/>
          <p:cNvSpPr txBox="1">
            <a:spLocks noChangeArrowheads="1"/>
          </p:cNvSpPr>
          <p:nvPr/>
        </p:nvSpPr>
        <p:spPr bwMode="auto">
          <a:xfrm>
            <a:off x="1143000" y="2971800"/>
            <a:ext cx="6934200" cy="1800225"/>
          </a:xfrm>
          <a:prstGeom prst="rect">
            <a:avLst/>
          </a:prstGeom>
          <a:noFill/>
          <a:ln w="9525">
            <a:noFill/>
            <a:miter lim="800000"/>
            <a:headEnd/>
            <a:tailEnd/>
          </a:ln>
        </p:spPr>
        <p:txBody>
          <a:bodyPr>
            <a:prstTxWarp prst="textNoShape">
              <a:avLst/>
            </a:prstTxWarp>
            <a:spAutoFit/>
          </a:bodyPr>
          <a:lstStyle/>
          <a:p>
            <a:r>
              <a:rPr lang="en-US" sz="2800">
                <a:latin typeface="Times New Roman" pitchFamily="-123" charset="0"/>
              </a:rPr>
              <a:t>Steward, also known as a seneschal, was an official in charge of arrangements and the administration of servants in a household of medieval nobility.</a:t>
            </a:r>
          </a:p>
        </p:txBody>
      </p:sp>
      <p:pic>
        <p:nvPicPr>
          <p:cNvPr id="61443" name="Picture 2" descr="See full size image">
            <a:hlinkClick r:id="rId3"/>
          </p:cNvPr>
          <p:cNvPicPr>
            <a:picLocks noChangeAspect="1" noChangeArrowheads="1"/>
          </p:cNvPicPr>
          <p:nvPr/>
        </p:nvPicPr>
        <p:blipFill>
          <a:blip r:embed="rId4"/>
          <a:srcRect/>
          <a:stretch>
            <a:fillRect/>
          </a:stretch>
        </p:blipFill>
        <p:spPr bwMode="auto">
          <a:xfrm>
            <a:off x="4648200" y="4616450"/>
            <a:ext cx="2019300" cy="1536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pPr eaLnBrk="1" hangingPunct="1"/>
            <a:r>
              <a:rPr lang="en-US" smtClean="0"/>
              <a:t>Squire</a:t>
            </a:r>
          </a:p>
        </p:txBody>
      </p:sp>
      <p:sp>
        <p:nvSpPr>
          <p:cNvPr id="63490" name="TextBox 2"/>
          <p:cNvSpPr txBox="1">
            <a:spLocks noChangeArrowheads="1"/>
          </p:cNvSpPr>
          <p:nvPr/>
        </p:nvSpPr>
        <p:spPr bwMode="auto">
          <a:xfrm>
            <a:off x="609600" y="2133600"/>
            <a:ext cx="3581400" cy="4108450"/>
          </a:xfrm>
          <a:prstGeom prst="rect">
            <a:avLst/>
          </a:prstGeom>
          <a:noFill/>
          <a:ln w="9525">
            <a:noFill/>
            <a:miter lim="800000"/>
            <a:headEnd/>
            <a:tailEnd/>
          </a:ln>
        </p:spPr>
        <p:txBody>
          <a:bodyPr>
            <a:prstTxWarp prst="textNoShape">
              <a:avLst/>
            </a:prstTxWarp>
            <a:spAutoFit/>
          </a:bodyPr>
          <a:lstStyle/>
          <a:p>
            <a:r>
              <a:rPr lang="en-US">
                <a:latin typeface="Times New Roman" pitchFamily="-123" charset="0"/>
              </a:rPr>
              <a:t>The squire is what an aspiring knight was referred to. He would learn the  etiquette of the court, the Code of Chivalry, horsemanship, the rules of Heraldry, music, dancing, and how to use weapons. Once reached the age of 21 they would become knights.</a:t>
            </a:r>
          </a:p>
        </p:txBody>
      </p:sp>
      <p:pic>
        <p:nvPicPr>
          <p:cNvPr id="63491" name="Picture 2" descr="http://4.bp.blogspot.com/_F_ZyVOpu07M/SXPqOt5s8mI/AAAAAAAAA1M/9KOwigEmtbg/s400/KnightSquire.gif"/>
          <p:cNvPicPr>
            <a:picLocks noChangeAspect="1" noChangeArrowheads="1"/>
          </p:cNvPicPr>
          <p:nvPr/>
        </p:nvPicPr>
        <p:blipFill>
          <a:blip r:embed="rId3"/>
          <a:srcRect/>
          <a:stretch>
            <a:fillRect/>
          </a:stretch>
        </p:blipFill>
        <p:spPr bwMode="auto">
          <a:xfrm>
            <a:off x="5181600" y="2514600"/>
            <a:ext cx="3076575" cy="3771900"/>
          </a:xfrm>
          <a:prstGeom prst="rect">
            <a:avLst/>
          </a:prstGeom>
          <a:noFill/>
          <a:ln w="9525">
            <a:noFill/>
            <a:miter lim="800000"/>
            <a:headEnd/>
            <a:tailEnd/>
          </a:ln>
        </p:spPr>
      </p:pic>
      <p:sp>
        <p:nvSpPr>
          <p:cNvPr id="5" name="Down Arrow 4"/>
          <p:cNvSpPr/>
          <p:nvPr/>
        </p:nvSpPr>
        <p:spPr>
          <a:xfrm>
            <a:off x="5486400" y="1447800"/>
            <a:ext cx="914400" cy="1066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7" name="Title 1"/>
          <p:cNvSpPr>
            <a:spLocks noGrp="1"/>
          </p:cNvSpPr>
          <p:nvPr>
            <p:ph type="title"/>
          </p:nvPr>
        </p:nvSpPr>
        <p:spPr/>
        <p:txBody>
          <a:bodyPr/>
          <a:lstStyle/>
          <a:p>
            <a:pPr eaLnBrk="1" hangingPunct="1"/>
            <a:r>
              <a:rPr lang="en-US" smtClean="0"/>
              <a:t>Watchman</a:t>
            </a:r>
          </a:p>
        </p:txBody>
      </p:sp>
      <p:sp>
        <p:nvSpPr>
          <p:cNvPr id="65538" name="TextBox 2"/>
          <p:cNvSpPr txBox="1">
            <a:spLocks noChangeArrowheads="1"/>
          </p:cNvSpPr>
          <p:nvPr/>
        </p:nvSpPr>
        <p:spPr bwMode="auto">
          <a:xfrm>
            <a:off x="4495800" y="2819400"/>
            <a:ext cx="3962400" cy="1800225"/>
          </a:xfrm>
          <a:prstGeom prst="rect">
            <a:avLst/>
          </a:prstGeom>
          <a:noFill/>
          <a:ln w="9525">
            <a:noFill/>
            <a:miter lim="800000"/>
            <a:headEnd/>
            <a:tailEnd/>
          </a:ln>
        </p:spPr>
        <p:txBody>
          <a:bodyPr>
            <a:prstTxWarp prst="textNoShape">
              <a:avLst/>
            </a:prstTxWarp>
            <a:spAutoFit/>
          </a:bodyPr>
          <a:lstStyle/>
          <a:p>
            <a:r>
              <a:rPr lang="en-US" sz="2800">
                <a:latin typeface="Times New Roman" pitchFamily="-123" charset="0"/>
              </a:rPr>
              <a:t>Watchman was like the castles guard. He made sure everything was secure; especially at night.</a:t>
            </a:r>
          </a:p>
        </p:txBody>
      </p:sp>
      <p:pic>
        <p:nvPicPr>
          <p:cNvPr id="65539" name="Picture 4" descr="http://thebiblerevival.com/clipart/ezek%2033%20-%206%20but%20if%20the%20watchman%20see%20the%20sword.jpg"/>
          <p:cNvPicPr>
            <a:picLocks noChangeAspect="1" noChangeArrowheads="1"/>
          </p:cNvPicPr>
          <p:nvPr/>
        </p:nvPicPr>
        <p:blipFill>
          <a:blip r:embed="rId3"/>
          <a:srcRect/>
          <a:stretch>
            <a:fillRect/>
          </a:stretch>
        </p:blipFill>
        <p:spPr bwMode="auto">
          <a:xfrm>
            <a:off x="762000" y="1905000"/>
            <a:ext cx="2924175" cy="4592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en-US" smtClean="0"/>
              <a:t>Gardener</a:t>
            </a:r>
          </a:p>
        </p:txBody>
      </p:sp>
      <p:sp>
        <p:nvSpPr>
          <p:cNvPr id="18434" name="TextBox 4"/>
          <p:cNvSpPr txBox="1">
            <a:spLocks noChangeArrowheads="1"/>
          </p:cNvSpPr>
          <p:nvPr/>
        </p:nvSpPr>
        <p:spPr bwMode="auto">
          <a:xfrm>
            <a:off x="685800" y="1600200"/>
            <a:ext cx="3429000" cy="4838700"/>
          </a:xfrm>
          <a:prstGeom prst="rect">
            <a:avLst/>
          </a:prstGeom>
          <a:noFill/>
          <a:ln w="9525">
            <a:noFill/>
            <a:miter lim="800000"/>
            <a:headEnd/>
            <a:tailEnd/>
          </a:ln>
        </p:spPr>
        <p:txBody>
          <a:bodyPr>
            <a:prstTxWarp prst="textNoShape">
              <a:avLst/>
            </a:prstTxWarp>
            <a:spAutoFit/>
          </a:bodyPr>
          <a:lstStyle/>
          <a:p>
            <a:r>
              <a:rPr lang="en-US">
                <a:latin typeface="Times New Roman" pitchFamily="-123" charset="0"/>
              </a:rPr>
              <a:t>Gardeners are caretakers to our vegetation and plants. In medieval times they were particularly important because they maintained the castle walls from becoming overgrown, and therefore ascendable. Gardeners were also the ones who dug the moats and defense ditches surrounding a castle.</a:t>
            </a:r>
          </a:p>
        </p:txBody>
      </p:sp>
      <p:pic>
        <p:nvPicPr>
          <p:cNvPr id="18435" name="Picture 2" descr="http://t2.gstatic.com/images?q=tbn:J1saBUVdzee05M:http://www.laxeylandscapes.com/images/gardener17.gif">
            <a:hlinkClick r:id="rId3"/>
          </p:cNvPr>
          <p:cNvPicPr>
            <a:picLocks noChangeAspect="1" noChangeArrowheads="1"/>
          </p:cNvPicPr>
          <p:nvPr/>
        </p:nvPicPr>
        <p:blipFill>
          <a:blip r:embed="rId4"/>
          <a:srcRect/>
          <a:stretch>
            <a:fillRect/>
          </a:stretch>
        </p:blipFill>
        <p:spPr bwMode="auto">
          <a:xfrm>
            <a:off x="5334000" y="2514600"/>
            <a:ext cx="2667000" cy="2708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US" smtClean="0"/>
              <a:t>Herald</a:t>
            </a:r>
          </a:p>
        </p:txBody>
      </p:sp>
      <p:sp>
        <p:nvSpPr>
          <p:cNvPr id="20482" name="TextBox 3"/>
          <p:cNvSpPr txBox="1">
            <a:spLocks noChangeArrowheads="1"/>
          </p:cNvSpPr>
          <p:nvPr/>
        </p:nvSpPr>
        <p:spPr bwMode="auto">
          <a:xfrm>
            <a:off x="4495800" y="2209800"/>
            <a:ext cx="3886200" cy="3013075"/>
          </a:xfrm>
          <a:prstGeom prst="rect">
            <a:avLst/>
          </a:prstGeom>
          <a:noFill/>
          <a:ln w="9525">
            <a:noFill/>
            <a:miter lim="800000"/>
            <a:headEnd/>
            <a:tailEnd/>
          </a:ln>
        </p:spPr>
        <p:txBody>
          <a:bodyPr>
            <a:prstTxWarp prst="textNoShape">
              <a:avLst/>
            </a:prstTxWarp>
            <a:spAutoFit/>
          </a:bodyPr>
          <a:lstStyle/>
          <a:p>
            <a:r>
              <a:rPr lang="en-US">
                <a:latin typeface="Times New Roman" pitchFamily="-123" charset="0"/>
              </a:rPr>
              <a:t>A herald, also known as a harker, but more commonly referred to in movies as a town crier, was assistant a knights assistant. Though his main job was to proclaim announcements on the kings behalf to the public.</a:t>
            </a:r>
          </a:p>
        </p:txBody>
      </p:sp>
      <p:pic>
        <p:nvPicPr>
          <p:cNvPr id="20483" name="Picture 2" descr="A photo of the Herald Trumpet Players"/>
          <p:cNvPicPr>
            <a:picLocks noChangeAspect="1" noChangeArrowheads="1"/>
          </p:cNvPicPr>
          <p:nvPr/>
        </p:nvPicPr>
        <p:blipFill>
          <a:blip r:embed="rId3"/>
          <a:srcRect/>
          <a:stretch>
            <a:fillRect/>
          </a:stretch>
        </p:blipFill>
        <p:spPr bwMode="auto">
          <a:xfrm>
            <a:off x="533400" y="2362200"/>
            <a:ext cx="3733800" cy="308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smtClean="0"/>
              <a:t>Herbalist</a:t>
            </a:r>
          </a:p>
        </p:txBody>
      </p:sp>
      <p:sp>
        <p:nvSpPr>
          <p:cNvPr id="22530" name="TextBox 2"/>
          <p:cNvSpPr txBox="1">
            <a:spLocks noChangeArrowheads="1"/>
          </p:cNvSpPr>
          <p:nvPr/>
        </p:nvSpPr>
        <p:spPr bwMode="auto">
          <a:xfrm>
            <a:off x="4191000" y="2133600"/>
            <a:ext cx="4191000" cy="3081338"/>
          </a:xfrm>
          <a:prstGeom prst="rect">
            <a:avLst/>
          </a:prstGeom>
          <a:noFill/>
          <a:ln w="9525">
            <a:noFill/>
            <a:miter lim="800000"/>
            <a:headEnd/>
            <a:tailEnd/>
          </a:ln>
        </p:spPr>
        <p:txBody>
          <a:bodyPr>
            <a:prstTxWarp prst="textNoShape">
              <a:avLst/>
            </a:prstTxWarp>
            <a:spAutoFit/>
          </a:bodyPr>
          <a:lstStyle/>
          <a:p>
            <a:r>
              <a:rPr lang="en-US" sz="2800">
                <a:latin typeface="Times New Roman" pitchFamily="-123" charset="0"/>
              </a:rPr>
              <a:t>Herbalist belonged to some sort of religious group as a monk or friar. They were the monasteries’ gardeners, but they were very familiar with medicine plants, roots, and vegetables.</a:t>
            </a:r>
          </a:p>
        </p:txBody>
      </p:sp>
      <p:pic>
        <p:nvPicPr>
          <p:cNvPr id="22531" name="Picture 2" descr="http://t0.gstatic.com/images?q=tbn:FfwEvCYq4TPXWM:http://www.wama.org.au/magic.php/herbalist.jpg">
            <a:hlinkClick r:id="rId3"/>
          </p:cNvPr>
          <p:cNvPicPr>
            <a:picLocks noChangeAspect="1" noChangeArrowheads="1"/>
          </p:cNvPicPr>
          <p:nvPr/>
        </p:nvPicPr>
        <p:blipFill>
          <a:blip r:embed="rId4"/>
          <a:srcRect/>
          <a:stretch>
            <a:fillRect/>
          </a:stretch>
        </p:blipFill>
        <p:spPr bwMode="auto">
          <a:xfrm>
            <a:off x="457200" y="2133600"/>
            <a:ext cx="3333750" cy="3333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r>
              <a:rPr lang="en-US" smtClean="0"/>
              <a:t>Porter</a:t>
            </a:r>
          </a:p>
        </p:txBody>
      </p:sp>
      <p:sp>
        <p:nvSpPr>
          <p:cNvPr id="24578" name="TextBox 2"/>
          <p:cNvSpPr txBox="1">
            <a:spLocks noChangeArrowheads="1"/>
          </p:cNvSpPr>
          <p:nvPr/>
        </p:nvSpPr>
        <p:spPr bwMode="auto">
          <a:xfrm>
            <a:off x="914400" y="1752600"/>
            <a:ext cx="7467600" cy="1800225"/>
          </a:xfrm>
          <a:prstGeom prst="rect">
            <a:avLst/>
          </a:prstGeom>
          <a:noFill/>
          <a:ln w="9525">
            <a:noFill/>
            <a:miter lim="800000"/>
            <a:headEnd/>
            <a:tailEnd/>
          </a:ln>
        </p:spPr>
        <p:txBody>
          <a:bodyPr>
            <a:prstTxWarp prst="textNoShape">
              <a:avLst/>
            </a:prstTxWarp>
            <a:spAutoFit/>
          </a:bodyPr>
          <a:lstStyle/>
          <a:p>
            <a:r>
              <a:rPr lang="en-US" sz="2800">
                <a:latin typeface="Times New Roman" pitchFamily="-123" charset="0"/>
              </a:rPr>
              <a:t>A porter, or janitor, was entrusted with looking after the main entrance to the castle and the guardrooms. No one got in or out of the castle without his consent.</a:t>
            </a:r>
          </a:p>
        </p:txBody>
      </p:sp>
      <p:pic>
        <p:nvPicPr>
          <p:cNvPr id="24579" name="Picture 2" descr="http://t1.gstatic.com/images?q=tbn:v6PFnXD-9178nM:http://www.irishsurnames.com/coatsofarms/p/porter-coat-of-arms-family-crest.gif">
            <a:hlinkClick r:id="rId3"/>
          </p:cNvPr>
          <p:cNvPicPr>
            <a:picLocks noChangeAspect="1" noChangeArrowheads="1"/>
          </p:cNvPicPr>
          <p:nvPr/>
        </p:nvPicPr>
        <p:blipFill>
          <a:blip r:embed="rId4"/>
          <a:srcRect/>
          <a:stretch>
            <a:fillRect/>
          </a:stretch>
        </p:blipFill>
        <p:spPr bwMode="auto">
          <a:xfrm>
            <a:off x="1447800" y="4038600"/>
            <a:ext cx="2095500" cy="2095500"/>
          </a:xfrm>
          <a:prstGeom prst="rect">
            <a:avLst/>
          </a:prstGeom>
          <a:noFill/>
          <a:ln w="9525">
            <a:noFill/>
            <a:miter lim="800000"/>
            <a:headEnd/>
            <a:tailEnd/>
          </a:ln>
        </p:spPr>
      </p:pic>
      <p:pic>
        <p:nvPicPr>
          <p:cNvPr id="24580" name="Picture 4" descr="Guarding The Castle"/>
          <p:cNvPicPr>
            <a:picLocks noChangeAspect="1" noChangeArrowheads="1"/>
          </p:cNvPicPr>
          <p:nvPr/>
        </p:nvPicPr>
        <p:blipFill>
          <a:blip r:embed="rId5"/>
          <a:srcRect/>
          <a:stretch>
            <a:fillRect/>
          </a:stretch>
        </p:blipFill>
        <p:spPr bwMode="auto">
          <a:xfrm>
            <a:off x="4953000" y="3352800"/>
            <a:ext cx="2971800" cy="3160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US" smtClean="0"/>
              <a:t>Jester</a:t>
            </a:r>
          </a:p>
        </p:txBody>
      </p:sp>
      <p:sp>
        <p:nvSpPr>
          <p:cNvPr id="26626" name="TextBox 2"/>
          <p:cNvSpPr txBox="1">
            <a:spLocks noChangeArrowheads="1"/>
          </p:cNvSpPr>
          <p:nvPr/>
        </p:nvSpPr>
        <p:spPr bwMode="auto">
          <a:xfrm>
            <a:off x="3276600" y="2362200"/>
            <a:ext cx="5334000" cy="3081338"/>
          </a:xfrm>
          <a:prstGeom prst="rect">
            <a:avLst/>
          </a:prstGeom>
          <a:noFill/>
          <a:ln w="9525">
            <a:noFill/>
            <a:miter lim="800000"/>
            <a:headEnd/>
            <a:tailEnd/>
          </a:ln>
        </p:spPr>
        <p:txBody>
          <a:bodyPr>
            <a:prstTxWarp prst="textNoShape">
              <a:avLst/>
            </a:prstTxWarp>
            <a:spAutoFit/>
          </a:bodyPr>
          <a:lstStyle/>
          <a:p>
            <a:r>
              <a:rPr lang="en-US" sz="2800">
                <a:latin typeface="Times New Roman" pitchFamily="-123" charset="0"/>
              </a:rPr>
              <a:t>The jester is the character always portrayed wearing a outrageous costume and juggling. In reality that is what he did. His job was to entertain the king and his court. He was more commonly known as the ‘fool’ back then.</a:t>
            </a:r>
          </a:p>
        </p:txBody>
      </p:sp>
      <p:pic>
        <p:nvPicPr>
          <p:cNvPr id="26627" name="Picture 2" descr="http://www.arthursclipart.org/circus/circusbw/JESTER.gif"/>
          <p:cNvPicPr>
            <a:picLocks noChangeAspect="1" noChangeArrowheads="1"/>
          </p:cNvPicPr>
          <p:nvPr/>
        </p:nvPicPr>
        <p:blipFill>
          <a:blip r:embed="rId3"/>
          <a:srcRect/>
          <a:stretch>
            <a:fillRect/>
          </a:stretch>
        </p:blipFill>
        <p:spPr bwMode="auto">
          <a:xfrm>
            <a:off x="228600" y="2362200"/>
            <a:ext cx="2524125"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pPr eaLnBrk="1" hangingPunct="1"/>
            <a:r>
              <a:rPr lang="en-US" smtClean="0"/>
              <a:t>Keeper of the Wardrobe</a:t>
            </a:r>
          </a:p>
        </p:txBody>
      </p:sp>
      <p:sp>
        <p:nvSpPr>
          <p:cNvPr id="28674" name="TextBox 2"/>
          <p:cNvSpPr txBox="1">
            <a:spLocks noChangeArrowheads="1"/>
          </p:cNvSpPr>
          <p:nvPr/>
        </p:nvSpPr>
        <p:spPr bwMode="auto">
          <a:xfrm>
            <a:off x="5181600" y="1981200"/>
            <a:ext cx="2514600" cy="4108450"/>
          </a:xfrm>
          <a:prstGeom prst="rect">
            <a:avLst/>
          </a:prstGeom>
          <a:noFill/>
          <a:ln w="9525">
            <a:noFill/>
            <a:miter lim="800000"/>
            <a:headEnd/>
            <a:tailEnd/>
          </a:ln>
        </p:spPr>
        <p:txBody>
          <a:bodyPr>
            <a:prstTxWarp prst="textNoShape">
              <a:avLst/>
            </a:prstTxWarp>
            <a:spAutoFit/>
          </a:bodyPr>
          <a:lstStyle/>
          <a:p>
            <a:r>
              <a:rPr lang="en-US">
                <a:latin typeface="Times New Roman" pitchFamily="-123" charset="0"/>
              </a:rPr>
              <a:t>There was one room in the castle dedicated to the dressing of the royal family. The keeper of the Wardrobe was in charge of the seamstresses, tailors, and laundress.</a:t>
            </a:r>
          </a:p>
        </p:txBody>
      </p:sp>
      <p:pic>
        <p:nvPicPr>
          <p:cNvPr id="28675" name="Picture 2" descr="http://t0.gstatic.com/images?q=tbn:bypUAr8Uy5ROqM:http://peaworld.net/images/blocks/dressing_room.jpg">
            <a:hlinkClick r:id="rId3"/>
          </p:cNvPr>
          <p:cNvPicPr>
            <a:picLocks noChangeAspect="1" noChangeArrowheads="1"/>
          </p:cNvPicPr>
          <p:nvPr/>
        </p:nvPicPr>
        <p:blipFill>
          <a:blip r:embed="rId4"/>
          <a:srcRect/>
          <a:stretch>
            <a:fillRect/>
          </a:stretch>
        </p:blipFill>
        <p:spPr bwMode="auto">
          <a:xfrm>
            <a:off x="914400" y="2057400"/>
            <a:ext cx="2362200" cy="236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en-US" smtClean="0"/>
              <a:t>Knight</a:t>
            </a:r>
          </a:p>
        </p:txBody>
      </p:sp>
      <p:sp>
        <p:nvSpPr>
          <p:cNvPr id="30722" name="Text Box 1026"/>
          <p:cNvSpPr txBox="1">
            <a:spLocks noChangeArrowheads="1"/>
          </p:cNvSpPr>
          <p:nvPr/>
        </p:nvSpPr>
        <p:spPr bwMode="auto">
          <a:xfrm>
            <a:off x="609600" y="1676400"/>
            <a:ext cx="2819400" cy="4789488"/>
          </a:xfrm>
          <a:prstGeom prst="rect">
            <a:avLst/>
          </a:prstGeom>
          <a:noFill/>
          <a:ln w="9525">
            <a:noFill/>
            <a:miter lim="800000"/>
            <a:headEnd/>
            <a:tailEnd/>
          </a:ln>
        </p:spPr>
        <p:txBody>
          <a:bodyPr>
            <a:prstTxWarp prst="textNoShape">
              <a:avLst/>
            </a:prstTxWarp>
            <a:spAutoFit/>
          </a:bodyPr>
          <a:lstStyle/>
          <a:p>
            <a:pPr>
              <a:spcBef>
                <a:spcPct val="50000"/>
              </a:spcBef>
            </a:pPr>
            <a:r>
              <a:rPr lang="en-US" sz="2800">
                <a:latin typeface="Times New Roman" pitchFamily="-123" charset="0"/>
              </a:rPr>
              <a:t>A knight's primary job was to serve the king through protection. He also had to follow the Code of Chivalry.  A knight used a great variety of weapons.</a:t>
            </a:r>
          </a:p>
        </p:txBody>
      </p:sp>
      <p:pic>
        <p:nvPicPr>
          <p:cNvPr id="30723" name="Picture 1027"/>
          <p:cNvPicPr>
            <a:picLocks noChangeAspect="1" noChangeArrowheads="1"/>
          </p:cNvPicPr>
          <p:nvPr/>
        </p:nvPicPr>
        <p:blipFill>
          <a:blip r:embed="rId3"/>
          <a:srcRect/>
          <a:stretch>
            <a:fillRect/>
          </a:stretch>
        </p:blipFill>
        <p:spPr bwMode="auto">
          <a:xfrm>
            <a:off x="4800600" y="1447800"/>
            <a:ext cx="2686050"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ustom 1">
      <a:majorFont>
        <a:latin typeface="Vivaldi"/>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2166</TotalTime>
  <Words>805</Words>
  <Application>Microsoft Office PowerPoint</Application>
  <PresentationFormat>On-screen Show (4:3)</PresentationFormat>
  <Paragraphs>80</Paragraphs>
  <Slides>26</Slides>
  <Notes>26</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26</vt:i4>
      </vt:variant>
    </vt:vector>
  </HeadingPairs>
  <TitlesOfParts>
    <vt:vector size="32" baseType="lpstr">
      <vt:lpstr>Arial</vt:lpstr>
      <vt:lpstr>ＭＳ Ｐゴシック</vt:lpstr>
      <vt:lpstr>Vivaldi</vt:lpstr>
      <vt:lpstr>Times New Roman</vt:lpstr>
      <vt:lpstr>Calibri</vt:lpstr>
      <vt:lpstr>Office Theme</vt:lpstr>
      <vt:lpstr>Medieval Occupations</vt:lpstr>
      <vt:lpstr>Fletcher</vt:lpstr>
      <vt:lpstr>Gardener</vt:lpstr>
      <vt:lpstr>Herald</vt:lpstr>
      <vt:lpstr>Herbalist</vt:lpstr>
      <vt:lpstr>Porter</vt:lpstr>
      <vt:lpstr>Jester</vt:lpstr>
      <vt:lpstr>Keeper of the Wardrobe</vt:lpstr>
      <vt:lpstr>Knight</vt:lpstr>
      <vt:lpstr>Marshal</vt:lpstr>
      <vt:lpstr>Messenger</vt:lpstr>
      <vt:lpstr>Minstrel</vt:lpstr>
      <vt:lpstr>Moneylender</vt:lpstr>
      <vt:lpstr>Page</vt:lpstr>
      <vt:lpstr>Painter</vt:lpstr>
      <vt:lpstr>Physician</vt:lpstr>
      <vt:lpstr>Potter</vt:lpstr>
      <vt:lpstr>Reeve</vt:lpstr>
      <vt:lpstr>Scribe</vt:lpstr>
      <vt:lpstr>Scullion</vt:lpstr>
      <vt:lpstr>Sheriff</vt:lpstr>
      <vt:lpstr>Shoemaker</vt:lpstr>
      <vt:lpstr>Spinster</vt:lpstr>
      <vt:lpstr>Steward</vt:lpstr>
      <vt:lpstr>Squire</vt:lpstr>
      <vt:lpstr>Watchman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Medieval Occupations</dc:title>
  <dc:creator>Valued Acer Customer</dc:creator>
  <cp:lastModifiedBy>Kathy Hollywood</cp:lastModifiedBy>
  <cp:revision>85</cp:revision>
  <dcterms:created xsi:type="dcterms:W3CDTF">2009-09-25T21:21:42Z</dcterms:created>
  <dcterms:modified xsi:type="dcterms:W3CDTF">2009-10-04T20:52:17Z</dcterms:modified>
</cp:coreProperties>
</file>