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6" r:id="rId10"/>
    <p:sldId id="267" r:id="rId11"/>
    <p:sldId id="268" r:id="rId12"/>
    <p:sldId id="269" r:id="rId13"/>
    <p:sldId id="263" r:id="rId14"/>
    <p:sldId id="264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9EF1F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91" d="100"/>
          <a:sy n="91" d="100"/>
        </p:scale>
        <p:origin x="-570" y="-4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7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12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13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8" name="Title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49E40-428B-4AD6-B4F4-48A7E0A2467B}" type="datetimeFigureOut">
              <a:rPr lang="en-US"/>
              <a:pPr>
                <a:defRPr/>
              </a:pPr>
              <a:t>10/4/2009</a:t>
            </a:fld>
            <a:endParaRPr lang="en-US" dirty="0"/>
          </a:p>
        </p:txBody>
      </p:sp>
      <p:sp>
        <p:nvSpPr>
          <p:cNvPr id="8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35B88-6206-4D21-B725-F34D5BE6A70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873214-DD5D-4751-88BB-925708CB5D58}" type="datetimeFigureOut">
              <a:rPr lang="en-US"/>
              <a:pPr>
                <a:defRPr/>
              </a:pPr>
              <a:t>10/4/2009</a:t>
            </a:fld>
            <a:endParaRPr 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BBCED5-1A99-4C85-8FF3-8795A7CBF53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069C0-8773-46ED-B4BC-091053AB46D9}" type="datetimeFigureOut">
              <a:rPr lang="en-US"/>
              <a:pPr>
                <a:defRPr/>
              </a:pPr>
              <a:t>10/4/2009</a:t>
            </a:fld>
            <a:endParaRPr 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F871C-FF74-4009-9C71-26AEB797083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447800"/>
            <a:ext cx="4038600" cy="46783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038600" cy="46783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B65D43-6608-4B09-B980-0402059647BB}" type="datetimeFigureOut">
              <a:rPr lang="en-US"/>
              <a:pPr>
                <a:defRPr/>
              </a:pPr>
              <a:t>10/4/2009</a:t>
            </a:fld>
            <a:endParaRPr 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BE631C-B4AE-4B82-B483-A629961A628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C32438-2BD1-463B-ADE5-C5AA5D945AF9}" type="datetimeFigureOut">
              <a:rPr lang="en-US"/>
              <a:pPr>
                <a:defRPr/>
              </a:pPr>
              <a:t>10/4/2009</a:t>
            </a:fld>
            <a:endParaRPr lang="en-US" dirty="0"/>
          </a:p>
        </p:txBody>
      </p:sp>
      <p:sp>
        <p:nvSpPr>
          <p:cNvPr id="5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F79A23-7F61-4267-B7D4-7448CE72E94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6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ECC29-A425-43F7-ACB1-6BBF200BCE5A}" type="datetimeFigureOut">
              <a:rPr lang="en-US"/>
              <a:pPr>
                <a:defRPr/>
              </a:pPr>
              <a:t>10/4/2009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8144E3-B635-4284-97FC-3DD954B67A5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61B29C-4617-4371-AF90-FE8775D40D44}" type="datetimeFigureOut">
              <a:rPr lang="en-US"/>
              <a:pPr>
                <a:defRPr/>
              </a:pPr>
              <a:t>10/4/2009</a:t>
            </a:fld>
            <a:endParaRPr 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819BB-BBF6-463A-9E23-4E254645E1D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9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16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2" name="Content Placeholder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4" name="Content Placeholder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C849DC-8A5E-4A48-828B-CF27E5E6FAC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45268-83D9-4CC3-A5E7-B21E6FEB84A5}" type="datetimeFigureOut">
              <a:rPr lang="en-US"/>
              <a:pPr>
                <a:defRPr/>
              </a:pPr>
              <a:t>10/4/2009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ADA35E-83F4-418A-ACBC-3CA962D0470B}" type="datetimeFigureOut">
              <a:rPr lang="en-US"/>
              <a:pPr>
                <a:defRPr/>
              </a:pPr>
              <a:t>10/4/2009</a:t>
            </a:fld>
            <a:endParaRPr lang="en-US" dirty="0"/>
          </a:p>
        </p:txBody>
      </p:sp>
      <p:sp>
        <p:nvSpPr>
          <p:cNvPr id="4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B879C6-DBE2-48DF-B172-BC1D9FD0C7D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31B076-197F-431D-8621-F784F3AE08E3}" type="datetimeFigureOut">
              <a:rPr lang="en-US"/>
              <a:pPr>
                <a:defRPr/>
              </a:pPr>
              <a:t>10/4/2009</a:t>
            </a:fld>
            <a:endParaRPr lang="en-US" dirty="0"/>
          </a:p>
        </p:txBody>
      </p:sp>
      <p:sp>
        <p:nvSpPr>
          <p:cNvPr id="3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A16440-8937-4404-BF3E-F205F2488BB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Content Placeholder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Title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4E414-D3DF-4B88-9487-06BAB97BE2F3}" type="datetimeFigureOut">
              <a:rPr lang="en-US"/>
              <a:pPr>
                <a:defRPr/>
              </a:pPr>
              <a:t>10/4/2009</a:t>
            </a:fld>
            <a:endParaRPr 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98912-0E50-4FDF-8F4D-C436DC157A2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BD783-DFF1-4903-AA84-23140268A40A}" type="datetimeFigureOut">
              <a:rPr lang="en-US"/>
              <a:pPr>
                <a:defRPr/>
              </a:pPr>
              <a:t>10/4/2009</a:t>
            </a:fld>
            <a:endParaRPr lang="en-US" dirty="0"/>
          </a:p>
        </p:txBody>
      </p:sp>
      <p:sp>
        <p:nvSpPr>
          <p:cNvPr id="6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458602-AA8E-4AF2-AB3F-97CA927DF35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ext Placeholder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722609A2-1294-4318-8D63-C5A42E9BB10C}" type="datetimeFigureOut">
              <a:rPr lang="en-US"/>
              <a:pPr>
                <a:defRPr/>
              </a:pPr>
              <a:t>10/4/2009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EE745926-E241-4CC3-83C7-BADCC2D6E4D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2" r:id="rId2"/>
    <p:sldLayoutId id="2147483674" r:id="rId3"/>
    <p:sldLayoutId id="2147483671" r:id="rId4"/>
    <p:sldLayoutId id="2147483675" r:id="rId5"/>
    <p:sldLayoutId id="2147483670" r:id="rId6"/>
    <p:sldLayoutId id="2147483669" r:id="rId7"/>
    <p:sldLayoutId id="2147483668" r:id="rId8"/>
    <p:sldLayoutId id="2147483667" r:id="rId9"/>
    <p:sldLayoutId id="2147483666" r:id="rId10"/>
    <p:sldLayoutId id="2147483665" r:id="rId11"/>
    <p:sldLayoutId id="2147483664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B37732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D6903D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3886200"/>
            <a:ext cx="8305800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By: Jessica Joy and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/>
              <a:t>Sarah Carter McClanahan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/>
              <a:t>Occupations of Medieval Europe</a:t>
            </a:r>
            <a:br>
              <a:rPr/>
            </a:b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smtClean="0">
                <a:ln>
                  <a:noFill/>
                </a:ln>
                <a:effectLst/>
              </a:rPr>
              <a:t>“Dirty Jobs”</a:t>
            </a:r>
          </a:p>
        </p:txBody>
      </p:sp>
      <p:sp>
        <p:nvSpPr>
          <p:cNvPr id="23554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800" smtClean="0"/>
              <a:t>“Dirty jobs” refer to dirty in two different ways;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smtClean="0"/>
              <a:t>Some are dirty because you have to work in nasty conditions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smtClean="0"/>
              <a:t>Others were dirty because you hunted, cheated, or bullied your victim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smtClean="0"/>
              <a:t>Some examples are: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smtClean="0"/>
              <a:t>a street cleaner, gong farmer (latrine attendant), bathhouse attendant, miner, pardoner, and witch hunter.  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u="sng" smtClean="0"/>
              <a:t>Bathhouse attendant: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smtClean="0"/>
              <a:t>you would carry water, soap and wash the hair of your customers  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u="sng" smtClean="0"/>
              <a:t>Pardoner:</a:t>
            </a:r>
            <a:r>
              <a:rPr lang="en-US" sz="1800" smtClean="0"/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smtClean="0"/>
              <a:t>sell fake pardons from God for the forgiveness of sins</a:t>
            </a:r>
          </a:p>
        </p:txBody>
      </p:sp>
      <p:sp>
        <p:nvSpPr>
          <p:cNvPr id="23555" name="Rectangle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z="1800" smtClean="0"/>
          </a:p>
        </p:txBody>
      </p:sp>
      <p:pic>
        <p:nvPicPr>
          <p:cNvPr id="23556" name="Picture 4" descr="BathHouseAttendant_P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8200" y="3609975"/>
            <a:ext cx="3581400" cy="259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5" descr="Pardoner_P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990600"/>
            <a:ext cx="2809875" cy="267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1800" smtClean="0"/>
          </a:p>
        </p:txBody>
      </p:sp>
      <p:pic>
        <p:nvPicPr>
          <p:cNvPr id="24578" name="Picture 4" descr="MoneyChanger_P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19600" y="2362200"/>
            <a:ext cx="2247900" cy="2189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6" descr="Torturer_P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609600"/>
            <a:ext cx="3552825" cy="171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5" descr="Summoner_Pi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24650" y="3581400"/>
            <a:ext cx="2419350" cy="2505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Rectangle 2"/>
          <p:cNvSpPr>
            <a:spLocks noGrp="1"/>
          </p:cNvSpPr>
          <p:nvPr>
            <p:ph type="title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smtClean="0">
                <a:ln>
                  <a:noFill/>
                </a:ln>
                <a:effectLst/>
              </a:rPr>
              <a:t>“Law and </a:t>
            </a:r>
            <a:r>
              <a:rPr smtClean="0">
                <a:ln>
                  <a:noFill/>
                </a:ln>
                <a:solidFill>
                  <a:srgbClr val="29EF1F"/>
                </a:solidFill>
                <a:effectLst/>
              </a:rPr>
              <a:t>Order Jobs”</a:t>
            </a:r>
          </a:p>
        </p:txBody>
      </p:sp>
      <p:sp>
        <p:nvSpPr>
          <p:cNvPr id="24582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800" smtClean="0"/>
              <a:t>A “law and order job” would not have been easier in that time because the medieval legal systems were not simpler than ours today. 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smtClean="0"/>
              <a:t>Some examples are: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600" smtClean="0"/>
              <a:t>a lawyer, provost, summoner, headsman, torturer, money changer, sheriff, bandit, and an enforcer of laws against rich clothes.  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u="sng" smtClean="0"/>
              <a:t>Pardoner: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600" smtClean="0"/>
              <a:t>finds the person who has been charged with an offence or called as a witness, explains the charge and warn him/her to appear in court.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u="sng" smtClean="0"/>
              <a:t>Torturer: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600" smtClean="0"/>
              <a:t>someone who used torture to make someone confess to a crime  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u="sng" smtClean="0"/>
              <a:t>Money Changer: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600" smtClean="0"/>
              <a:t>must know the value of different coins and it’s weight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smtClean="0">
                <a:ln>
                  <a:noFill/>
                </a:ln>
                <a:effectLst/>
              </a:rPr>
              <a:t>“Traveling Jobs”</a:t>
            </a:r>
          </a:p>
        </p:txBody>
      </p:sp>
      <p:sp>
        <p:nvSpPr>
          <p:cNvPr id="25602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800" smtClean="0"/>
              <a:t>People traveled for many reasons: business, diplomacy, pilgrimage, carriage of goods by land or sea, messages, study, consultation, war, and curiosity.  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smtClean="0"/>
              <a:t>Some examples are: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smtClean="0"/>
              <a:t>a messenger, minstrel, troubadour, town crier, innkeeper, pilgrim, carter, traveling merchant, importer/exporter, and an explorer.  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u="sng" smtClean="0"/>
              <a:t>Town Crier:</a:t>
            </a:r>
            <a:r>
              <a:rPr lang="en-US" sz="1800" smtClean="0"/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smtClean="0"/>
              <a:t>carry news and make announcements.  </a:t>
            </a:r>
          </a:p>
          <a:p>
            <a:pPr eaLnBrk="1" hangingPunct="1">
              <a:lnSpc>
                <a:spcPct val="90000"/>
              </a:lnSpc>
            </a:pPr>
            <a:r>
              <a:rPr lang="en-US" sz="1800" u="sng" smtClean="0"/>
              <a:t>Explorer: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600" smtClean="0"/>
              <a:t>had a lot of courage to be put to sea in a small boat not knowing whether or not the map they have is right or wrong.  </a:t>
            </a:r>
          </a:p>
        </p:txBody>
      </p:sp>
      <p:sp>
        <p:nvSpPr>
          <p:cNvPr id="25603" name="Rectangle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sz="1800" smtClean="0"/>
          </a:p>
        </p:txBody>
      </p:sp>
      <p:pic>
        <p:nvPicPr>
          <p:cNvPr id="25604" name="Picture 5" descr="Donkey_P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05400" y="1447800"/>
            <a:ext cx="3810000" cy="167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5" name="Picture 6" descr="Explorer_P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95800" y="3657600"/>
            <a:ext cx="2638425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6" name="Picture 7" descr="TownCrier_Pic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58038" y="2895600"/>
            <a:ext cx="1985962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Since then, we’ve made great technological advances</a:t>
            </a:r>
          </a:p>
          <a:p>
            <a:pPr lvl="1" eaLnBrk="1" hangingPunct="1"/>
            <a:r>
              <a:rPr lang="en-US" smtClean="0"/>
              <a:t>Some job methods formerly practiced seem ridiculous and silly now</a:t>
            </a:r>
          </a:p>
          <a:p>
            <a:pPr eaLnBrk="1" hangingPunct="1"/>
            <a:r>
              <a:rPr lang="en-US" smtClean="0"/>
              <a:t>Created paths for many industries we still have around today</a:t>
            </a:r>
          </a:p>
          <a:p>
            <a:pPr eaLnBrk="1" hangingPunct="1"/>
            <a:r>
              <a:rPr lang="en-US" smtClean="0"/>
              <a:t>Families passed down their line of work through many generations</a:t>
            </a:r>
          </a:p>
          <a:p>
            <a:pPr eaLnBrk="1" hangingPunct="1"/>
            <a:r>
              <a:rPr lang="en-US" smtClean="0"/>
              <a:t>Each job was very important and affected many people</a:t>
            </a:r>
          </a:p>
          <a:p>
            <a:pPr lvl="1" eaLnBrk="1" hangingPunct="1"/>
            <a:r>
              <a:rPr lang="en-US" smtClean="0"/>
              <a:t>Intertwining web of professions that depended on other professions </a:t>
            </a:r>
          </a:p>
          <a:p>
            <a:pPr eaLnBrk="1" hangingPunct="1"/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mtClean="0"/>
              <a:t>Conclusion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 rot="16200000">
            <a:off x="-2514600" y="1981200"/>
            <a:ext cx="7924800" cy="28956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z="6000" smtClean="0">
                <a:solidFill>
                  <a:srgbClr val="FFFFCC"/>
                </a:solidFill>
                <a:latin typeface="MUKOKUSEKI KITCHEN" pitchFamily="34" charset="0"/>
              </a:rPr>
              <a:t>Thank You!</a:t>
            </a:r>
            <a:r>
              <a:rPr sz="6000" smtClean="0"/>
              <a:t/>
            </a:r>
            <a:br>
              <a:rPr sz="6000" smtClean="0"/>
            </a:br>
            <a:endParaRPr sz="600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62200" y="533400"/>
            <a:ext cx="35052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4"/>
          <p:cNvPicPr>
            <a:picLocks noChangeAspect="1" noChangeArrowheads="1"/>
          </p:cNvPicPr>
          <p:nvPr/>
        </p:nvPicPr>
        <p:blipFill>
          <a:blip r:embed="rId3"/>
          <a:srcRect t="5000" r="3333" b="5000"/>
          <a:stretch>
            <a:fillRect/>
          </a:stretch>
        </p:blipFill>
        <p:spPr bwMode="auto">
          <a:xfrm>
            <a:off x="6019800" y="762000"/>
            <a:ext cx="264001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5"/>
          <p:cNvPicPr>
            <a:picLocks noChangeAspect="1" noChangeArrowheads="1"/>
          </p:cNvPicPr>
          <p:nvPr/>
        </p:nvPicPr>
        <p:blipFill>
          <a:blip r:embed="rId4"/>
          <a:srcRect l="1042" t="11212" r="2083" b="8788"/>
          <a:stretch>
            <a:fillRect/>
          </a:stretch>
        </p:blipFill>
        <p:spPr bwMode="auto">
          <a:xfrm>
            <a:off x="2286000" y="4343400"/>
            <a:ext cx="6400800" cy="2271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2200" dirty="0" smtClean="0"/>
              <a:t>Feudal system-</a:t>
            </a:r>
          </a:p>
          <a:p>
            <a:pPr marL="640080" lvl="1" indent="-274320" eaLnBrk="1" fontAlgn="auto" hangingPunct="1">
              <a:spcAft>
                <a:spcPts val="0"/>
              </a:spcAft>
              <a:buClr>
                <a:schemeClr val="accent2">
                  <a:shade val="75000"/>
                </a:schemeClr>
              </a:buClr>
              <a:buFont typeface="Wingdings 2"/>
              <a:buChar char=""/>
              <a:defRPr/>
            </a:pPr>
            <a:r>
              <a:rPr lang="en-US" sz="2200" dirty="0" smtClean="0"/>
              <a:t>4 main groups- kings, nobles, lords, and serfs </a:t>
            </a:r>
          </a:p>
          <a:p>
            <a:pPr marL="640080" lvl="2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Font typeface="Wingdings 2"/>
              <a:buChar char=""/>
              <a:defRPr/>
            </a:pPr>
            <a:r>
              <a:rPr lang="en-US" sz="2200" dirty="0" smtClean="0">
                <a:solidFill>
                  <a:srgbClr val="FFFFCC"/>
                </a:solidFill>
              </a:rPr>
              <a:t>It was a society status and social standing</a:t>
            </a:r>
          </a:p>
          <a:p>
            <a:pPr marL="640080" lvl="2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Font typeface="Wingdings 2"/>
              <a:buChar char=""/>
              <a:defRPr/>
            </a:pPr>
            <a:r>
              <a:rPr lang="en-US" sz="2200" dirty="0" smtClean="0">
                <a:solidFill>
                  <a:srgbClr val="FFFFCC"/>
                </a:solidFill>
              </a:rPr>
              <a:t> Many different kinds of jobs were available</a:t>
            </a:r>
            <a:endParaRPr lang="en-US" sz="2200" dirty="0" smtClean="0"/>
          </a:p>
          <a:p>
            <a:pPr marL="274320" lvl="1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Font typeface="Wingdings 2"/>
              <a:buChar char=""/>
              <a:defRPr/>
            </a:pPr>
            <a:r>
              <a:rPr lang="en-US" sz="2200" dirty="0" smtClean="0"/>
              <a:t>King gave land to nobles and lords in return for security and support</a:t>
            </a:r>
          </a:p>
          <a:p>
            <a:pPr marL="274320" lvl="1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Font typeface="Wingdings 2"/>
              <a:buChar char=""/>
              <a:defRPr/>
            </a:pPr>
            <a:r>
              <a:rPr lang="en-US" sz="2200" dirty="0" smtClean="0"/>
              <a:t>Knights served in the armies which</a:t>
            </a:r>
          </a:p>
          <a:p>
            <a:pPr marL="274320" lvl="1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Font typeface="Wingdings 2"/>
              <a:buNone/>
              <a:defRPr/>
            </a:pPr>
            <a:r>
              <a:rPr lang="en-US" sz="2200" dirty="0" smtClean="0"/>
              <a:t>	 provided their needs</a:t>
            </a:r>
          </a:p>
          <a:p>
            <a:pPr marL="274320" lvl="1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Font typeface="Wingdings 2"/>
              <a:buChar char=""/>
              <a:defRPr/>
            </a:pPr>
            <a:r>
              <a:rPr lang="en-US" sz="2200" dirty="0" smtClean="0"/>
              <a:t> Lords gave knights in trade</a:t>
            </a:r>
          </a:p>
          <a:p>
            <a:pPr marL="274320" lvl="1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Font typeface="Wingdings 2"/>
              <a:buNone/>
              <a:defRPr/>
            </a:pPr>
            <a:r>
              <a:rPr lang="en-US" sz="2200" dirty="0" smtClean="0"/>
              <a:t>	 for a manor </a:t>
            </a:r>
          </a:p>
          <a:p>
            <a:pPr marL="274320" lvl="1" indent="-274320" eaLnBrk="1" fontAlgn="auto" hangingPunct="1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Font typeface="Wingdings 2"/>
              <a:buChar char=""/>
              <a:defRPr/>
            </a:pPr>
            <a:r>
              <a:rPr lang="en-US" sz="2200" dirty="0" smtClean="0"/>
              <a:t>Peasants to farm their land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mtClean="0"/>
              <a:t>Introduction to the Feudal System</a:t>
            </a:r>
            <a:endParaRPr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81600" y="3505200"/>
            <a:ext cx="3563257" cy="299313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Cover everyone’s basic needs</a:t>
            </a:r>
          </a:p>
          <a:p>
            <a:pPr marL="640080" lvl="1" indent="-274320" eaLnBrk="1" fontAlgn="auto" hangingPunct="1">
              <a:spcAft>
                <a:spcPts val="0"/>
              </a:spcAft>
              <a:buClr>
                <a:schemeClr val="accent2">
                  <a:shade val="75000"/>
                </a:schemeClr>
              </a:buClr>
              <a:buFont typeface="Wingdings 2"/>
              <a:buChar char=""/>
              <a:defRPr/>
            </a:pPr>
            <a:r>
              <a:rPr lang="en-US" dirty="0" smtClean="0"/>
              <a:t> Clothing, food, and drink.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Workers almost always had work </a:t>
            </a:r>
          </a:p>
          <a:p>
            <a:pPr marL="640080" lvl="1" indent="-274320" eaLnBrk="1" fontAlgn="auto" hangingPunct="1">
              <a:spcAft>
                <a:spcPts val="0"/>
              </a:spcAft>
              <a:buClr>
                <a:schemeClr val="accent2">
                  <a:shade val="75000"/>
                </a:schemeClr>
              </a:buClr>
              <a:buFont typeface="Wingdings 2"/>
              <a:buChar char=""/>
              <a:defRPr/>
            </a:pPr>
            <a:r>
              <a:rPr lang="en-US" dirty="0" smtClean="0"/>
              <a:t>Not well paid, further down in class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Peasant, serf, yeoman (family farmer), housewife, butcher, beggar, brewer, miller (grain grinder), baker, weaver, cobbler (shoemaker), or blacksmith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Surnames- Smith, Weaver, Miller, or Baker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Bakers – only ones with ovens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Naturally cobblers were in business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/>
              <a:t>Blacksmiths always in demand</a:t>
            </a:r>
          </a:p>
          <a:p>
            <a:pPr marL="640080" lvl="1" indent="-274320" eaLnBrk="1" fontAlgn="auto" hangingPunct="1">
              <a:spcAft>
                <a:spcPts val="0"/>
              </a:spcAft>
              <a:buClr>
                <a:schemeClr val="accent2">
                  <a:shade val="75000"/>
                </a:schemeClr>
              </a:buClr>
              <a:buFont typeface="Wingdings 2"/>
              <a:buChar char=""/>
              <a:defRPr/>
            </a:pPr>
            <a:r>
              <a:rPr lang="en-US" dirty="0" smtClean="0"/>
              <a:t>55 kilogram armor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mtClean="0"/>
              <a:t>"Bread and Butter Jobs"</a:t>
            </a:r>
            <a:endParaRPr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 l="11330" t="31405" r="14023" b="19009"/>
          <a:stretch>
            <a:fillRect/>
          </a:stretch>
        </p:blipFill>
        <p:spPr bwMode="auto">
          <a:xfrm>
            <a:off x="6553200" y="4038600"/>
            <a:ext cx="2133600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48400" y="1295400"/>
            <a:ext cx="1531938" cy="167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000" smtClean="0"/>
              <a:t>Christianity and Catholicism were popular, Judaism not so much</a:t>
            </a:r>
          </a:p>
          <a:p>
            <a:pPr eaLnBrk="1" hangingPunct="1"/>
            <a:r>
              <a:rPr lang="en-US" sz="2000" smtClean="0"/>
              <a:t>Well respected because they helped your soul have eternal life</a:t>
            </a:r>
          </a:p>
          <a:p>
            <a:pPr eaLnBrk="1" hangingPunct="1"/>
            <a:r>
              <a:rPr lang="en-US" sz="2000" smtClean="0"/>
              <a:t>Varying pay and class</a:t>
            </a:r>
          </a:p>
          <a:p>
            <a:pPr lvl="1" eaLnBrk="1" hangingPunct="1"/>
            <a:r>
              <a:rPr lang="en-US" sz="2000" smtClean="0"/>
              <a:t>Logically, the pope was second only to God</a:t>
            </a:r>
          </a:p>
          <a:p>
            <a:pPr lvl="2" eaLnBrk="1" hangingPunct="1"/>
            <a:r>
              <a:rPr lang="en-US" sz="2000" smtClean="0"/>
              <a:t>Life-long job</a:t>
            </a:r>
          </a:p>
          <a:p>
            <a:pPr eaLnBrk="1" hangingPunct="1"/>
            <a:r>
              <a:rPr lang="en-US" sz="2000" smtClean="0"/>
              <a:t>Chaplain (head of a castle, manor house, chapel, or monastery),  cardinal (which equaled a king), monks and nuns (very simple folks), bishops, and parsons, or poor priests.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mtClean="0"/>
              <a:t>"Religious Jobs"</a:t>
            </a:r>
            <a:endParaRPr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3000" y="4267200"/>
            <a:ext cx="3505200" cy="2338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8200" y="4267200"/>
            <a:ext cx="3226536" cy="24024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Careers inside the walls of a castle</a:t>
            </a:r>
          </a:p>
          <a:p>
            <a:pPr lvl="1" eaLnBrk="1" hangingPunct="1"/>
            <a:r>
              <a:rPr lang="en-US" sz="1800" smtClean="0"/>
              <a:t>Plenty of jobs</a:t>
            </a:r>
          </a:p>
          <a:p>
            <a:pPr lvl="1" eaLnBrk="1" hangingPunct="1"/>
            <a:r>
              <a:rPr lang="en-US" sz="1800" smtClean="0"/>
              <a:t>Living in the castle= a great advantage</a:t>
            </a:r>
          </a:p>
          <a:p>
            <a:pPr lvl="2" eaLnBrk="1" hangingPunct="1"/>
            <a:r>
              <a:rPr lang="en-US" sz="1800" smtClean="0"/>
              <a:t>Generally fed with necessities taken care of</a:t>
            </a:r>
          </a:p>
          <a:p>
            <a:pPr eaLnBrk="1" hangingPunct="1"/>
            <a:r>
              <a:rPr lang="en-US" sz="1800" smtClean="0"/>
              <a:t>Knights worked for the lords and given to the king</a:t>
            </a:r>
          </a:p>
          <a:p>
            <a:pPr lvl="1" eaLnBrk="1" hangingPunct="1"/>
            <a:r>
              <a:rPr lang="en-US" sz="1800" smtClean="0"/>
              <a:t>Pages, squires, and knights</a:t>
            </a:r>
          </a:p>
          <a:p>
            <a:pPr eaLnBrk="1" hangingPunct="1"/>
            <a:r>
              <a:rPr lang="en-US" sz="1800" smtClean="0"/>
              <a:t>Other jobs included Heralds (messengers), armorers, bailiffs (somewhat like the chaplains of a manor), cooks, marshals (like today’s CEO position), archer, jester, chamberlain (bedroom servant), almoner (one who gives noble’s money to the poor), butlers, or regular servants</a:t>
            </a:r>
          </a:p>
          <a:p>
            <a:pPr eaLnBrk="1" hangingPunct="1"/>
            <a:r>
              <a:rPr lang="en-US" sz="1800" smtClean="0"/>
              <a:t>Fun fact- Many newspapers are still called “The Herald” today!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mtClean="0"/>
              <a:t>"Castle Jobs"</a:t>
            </a:r>
            <a:endParaRPr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3000" y="5029200"/>
            <a:ext cx="1219200" cy="14469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1843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3200" y="685800"/>
            <a:ext cx="1992313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010400" y="4724400"/>
            <a:ext cx="1870075" cy="159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733800" y="5105400"/>
            <a:ext cx="2071688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smtClean="0"/>
              <a:t>Masters of their trade</a:t>
            </a:r>
          </a:p>
          <a:p>
            <a:pPr lvl="1" eaLnBrk="1" hangingPunct="1"/>
            <a:r>
              <a:rPr lang="en-US" sz="2200" smtClean="0"/>
              <a:t>Generally well paid with average respect</a:t>
            </a:r>
          </a:p>
          <a:p>
            <a:pPr lvl="2" eaLnBrk="1" hangingPunct="1"/>
            <a:r>
              <a:rPr lang="en-US" sz="2000" smtClean="0"/>
              <a:t>Hired by a king or noble= boost credibility and high pay</a:t>
            </a:r>
            <a:endParaRPr lang="en-US" sz="1900" smtClean="0"/>
          </a:p>
          <a:p>
            <a:pPr eaLnBrk="1" hangingPunct="1"/>
            <a:r>
              <a:rPr lang="en-US" sz="2400" smtClean="0"/>
              <a:t>A majority of these jobs sound so fun; they could be mistaken for hobbies! </a:t>
            </a:r>
          </a:p>
          <a:p>
            <a:pPr eaLnBrk="1" hangingPunct="1"/>
            <a:r>
              <a:rPr lang="en-US" sz="2400" smtClean="0"/>
              <a:t>Inventor, artificer (or technician for stage machinery), architect, engineer, scribe (Equal to today’s modern Xerox machine), and bookbinder</a:t>
            </a:r>
          </a:p>
          <a:p>
            <a:pPr eaLnBrk="1" hangingPunct="1"/>
            <a:endParaRPr lang="en-US" sz="2400" smtClean="0"/>
          </a:p>
          <a:p>
            <a:pPr eaLnBrk="1" hangingPunct="1"/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mtClean="0"/>
              <a:t>"Wonder Worker's Jobs"</a:t>
            </a:r>
            <a:endParaRPr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81400" y="4800600"/>
            <a:ext cx="1600200" cy="189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 t="16676" r="11852" b="11467"/>
          <a:stretch>
            <a:fillRect/>
          </a:stretch>
        </p:blipFill>
        <p:spPr bwMode="auto">
          <a:xfrm>
            <a:off x="2057400" y="4800600"/>
            <a:ext cx="1524000" cy="1926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1" y="4800600"/>
            <a:ext cx="1676672" cy="1924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1800" smtClean="0"/>
              <a:t>Refer to the jobs of those who provide medical help and attention</a:t>
            </a:r>
          </a:p>
          <a:p>
            <a:pPr eaLnBrk="1" hangingPunct="1"/>
            <a:r>
              <a:rPr lang="en-US" sz="1800" smtClean="0"/>
              <a:t>Doctors refused to treat peasants, so other folks had to fill in </a:t>
            </a:r>
          </a:p>
          <a:p>
            <a:pPr eaLnBrk="1" hangingPunct="1"/>
            <a:r>
              <a:rPr lang="en-US" sz="1800" smtClean="0"/>
              <a:t>Barbers doubled as surgeons- amputated or bloodlet</a:t>
            </a:r>
          </a:p>
          <a:p>
            <a:pPr lvl="1" eaLnBrk="1" hangingPunct="1"/>
            <a:r>
              <a:rPr lang="en-US" sz="1800" smtClean="0"/>
              <a:t>Because it was believed that having too much blood caused numerous diseases, bloodletting was a practice used frequently. </a:t>
            </a:r>
          </a:p>
          <a:p>
            <a:pPr eaLnBrk="1" hangingPunct="1"/>
            <a:r>
              <a:rPr lang="en-US" sz="1800" smtClean="0"/>
              <a:t>Surgeries were primarily done by surgeons</a:t>
            </a:r>
          </a:p>
          <a:p>
            <a:pPr lvl="1" eaLnBrk="1" hangingPunct="1"/>
            <a:r>
              <a:rPr lang="en-US" sz="1800" smtClean="0"/>
              <a:t>No anesthesia or pain numbing</a:t>
            </a:r>
          </a:p>
          <a:p>
            <a:pPr lvl="1" eaLnBrk="1" hangingPunct="1"/>
            <a:r>
              <a:rPr lang="en-US" sz="1800" smtClean="0"/>
              <a:t>Assistants held down patients</a:t>
            </a:r>
          </a:p>
          <a:p>
            <a:pPr eaLnBrk="1" hangingPunct="1"/>
            <a:r>
              <a:rPr lang="en-US" sz="1800" smtClean="0"/>
              <a:t>Doctors often made diagnoses by studying astrology and looking at the stars</a:t>
            </a:r>
          </a:p>
          <a:p>
            <a:pPr eaLnBrk="1" hangingPunct="1"/>
            <a:r>
              <a:rPr lang="en-US" sz="1800" smtClean="0"/>
              <a:t>Apothecarists were somewhat like pharmacists of the modern world</a:t>
            </a:r>
          </a:p>
          <a:p>
            <a:pPr lvl="1" eaLnBrk="1" hangingPunct="1"/>
            <a:r>
              <a:rPr lang="en-US" sz="1800" smtClean="0"/>
              <a:t>Used herbs to concoct new medicines</a:t>
            </a:r>
          </a:p>
          <a:p>
            <a:pPr eaLnBrk="1" hangingPunct="1"/>
            <a:endParaRPr lang="en-US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smtClean="0"/>
              <a:t>"Life and Death Jobs"</a:t>
            </a:r>
            <a:endParaRPr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0600" y="5105400"/>
            <a:ext cx="2209800" cy="1657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5094412"/>
            <a:ext cx="1752600" cy="1763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53200" y="4876800"/>
            <a:ext cx="1388102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7086600" y="6019800"/>
            <a:ext cx="304800" cy="762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/>
          </p:cNvSpPr>
          <p:nvPr>
            <p:ph type="title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smtClean="0">
                <a:ln>
                  <a:noFill/>
                </a:ln>
                <a:effectLst/>
              </a:rPr>
              <a:t>“Sit-Down Jobs”</a:t>
            </a:r>
          </a:p>
        </p:txBody>
      </p:sp>
      <p:sp>
        <p:nvSpPr>
          <p:cNvPr id="21506" name="Rectangle 3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5562600" cy="4724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smtClean="0"/>
              <a:t>Considered a luxury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smtClean="0"/>
              <a:t>Some examples are: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A teacher, philosopher, polymath, alchemist, clerk, astrologer, and a nonfiction author. 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u="sng" smtClean="0"/>
              <a:t>Polymath:</a:t>
            </a:r>
            <a:r>
              <a:rPr lang="en-US" sz="2000" smtClean="0"/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someone who knows everything there is to know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Roger Bacon likely was closer than anyone else to knowing everything.  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u="sng" smtClean="0"/>
              <a:t>Alchemist</a:t>
            </a:r>
            <a:r>
              <a:rPr lang="en-US" sz="2000" smtClean="0"/>
              <a:t> had two goals in their job: 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figure out how to turn other metals into gold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the philosopher’s stone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u="sng" smtClean="0"/>
              <a:t>Nonfiction Author:</a:t>
            </a:r>
            <a:r>
              <a:rPr lang="en-US" sz="2000" smtClean="0"/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smtClean="0"/>
              <a:t>wrote practical books such as histories or “self-improvement” books</a:t>
            </a:r>
          </a:p>
        </p:txBody>
      </p:sp>
      <p:pic>
        <p:nvPicPr>
          <p:cNvPr id="21507" name="Picture 4" descr="Alchemist_P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3886200"/>
            <a:ext cx="2833688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6" descr="Polymath_P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53200" y="533400"/>
            <a:ext cx="2322513" cy="315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/>
          </p:cNvSpPr>
          <p:nvPr>
            <p:ph type="title"/>
          </p:nvPr>
        </p:nvSpPr>
        <p:spPr bwMode="auto">
          <a:ln w="9525"/>
        </p:spPr>
        <p:txBody>
          <a:bodyPr wrap="square" lIns="91440" tIns="45720" rIns="91440" bIns="45720" numCol="1" compatLnSpc="1">
            <a:prstTxWarp prst="textNoShape">
              <a:avLst/>
            </a:prstTxWarp>
          </a:bodyPr>
          <a:lstStyle/>
          <a:p>
            <a:pPr algn="ctr" eaLnBrk="1" hangingPunct="1">
              <a:defRPr/>
            </a:pPr>
            <a:r>
              <a:rPr smtClean="0">
                <a:ln>
                  <a:noFill/>
                </a:ln>
                <a:effectLst/>
              </a:rPr>
              <a:t>“Artistic Jobs”</a:t>
            </a:r>
          </a:p>
        </p:txBody>
      </p:sp>
      <p:sp>
        <p:nvSpPr>
          <p:cNvPr id="22530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1800" smtClean="0"/>
              <a:t>“Artistic jobs” were hard to make a living off of. 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smtClean="0"/>
              <a:t>Artists had to be businessmen in order to sell the work, as well as an artist in order to make their work. 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smtClean="0"/>
              <a:t>Some examples are: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600" smtClean="0"/>
              <a:t>stained-glass artist, painter, embroiderer, wood-carver, sculptor, playwright, player (actor), illuminator, and a poet.  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u="sng" smtClean="0"/>
              <a:t>Painter:</a:t>
            </a:r>
            <a:r>
              <a:rPr lang="en-US" sz="1800" smtClean="0"/>
              <a:t> 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600" smtClean="0"/>
              <a:t>To be a painter you need the talent, a steady hand, determination and not too much imagination.  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u="sng" smtClean="0"/>
              <a:t>Poet: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600" smtClean="0"/>
              <a:t> make his/her living at other jobs.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1600" smtClean="0"/>
              <a:t>have to cut and sharpen their own quill pen, mix their own ink and write on vellum or parchment</a:t>
            </a:r>
          </a:p>
        </p:txBody>
      </p:sp>
      <p:sp>
        <p:nvSpPr>
          <p:cNvPr id="22531" name="Rectangle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1800" smtClean="0"/>
          </a:p>
        </p:txBody>
      </p:sp>
      <p:pic>
        <p:nvPicPr>
          <p:cNvPr id="22532" name="Picture 4" descr="Painter_Pi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24400" y="1371600"/>
            <a:ext cx="2438400" cy="2208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 descr="Poet_Pi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0" y="3581400"/>
            <a:ext cx="2676525" cy="2524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per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Paper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Paper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280</TotalTime>
  <Words>1092</Words>
  <Application>Microsoft Office PowerPoint</Application>
  <PresentationFormat>On-screen Show (4:3)</PresentationFormat>
  <Paragraphs>116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Paper</vt:lpstr>
      <vt:lpstr>Occupations of Medieval Europe </vt:lpstr>
      <vt:lpstr>Introduction to the Feudal System</vt:lpstr>
      <vt:lpstr>"Bread and Butter Jobs"</vt:lpstr>
      <vt:lpstr>"Religious Jobs"</vt:lpstr>
      <vt:lpstr>"Castle Jobs"</vt:lpstr>
      <vt:lpstr>"Wonder Worker's Jobs"</vt:lpstr>
      <vt:lpstr>"Life and Death Jobs"</vt:lpstr>
      <vt:lpstr>“Sit-Down Jobs”</vt:lpstr>
      <vt:lpstr>“Artistic Jobs”</vt:lpstr>
      <vt:lpstr>“Dirty Jobs”</vt:lpstr>
      <vt:lpstr>“Law and Order Jobs”</vt:lpstr>
      <vt:lpstr>“Traveling Jobs”</vt:lpstr>
      <vt:lpstr>Conclusion</vt:lpstr>
      <vt:lpstr>Thank You!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Occupations of Medieval Europe </dc:title>
  <dc:creator>Sarah Carter McClanahan</dc:creator>
  <cp:lastModifiedBy>Sarah Carter McClanahan</cp:lastModifiedBy>
  <cp:revision>14</cp:revision>
  <dcterms:created xsi:type="dcterms:W3CDTF">2009-09-25T22:44:23Z</dcterms:created>
  <dcterms:modified xsi:type="dcterms:W3CDTF">2009-10-04T17:50:39Z</dcterms:modified>
</cp:coreProperties>
</file>