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3" r:id="rId1"/>
  </p:sldMasterIdLst>
  <p:handoutMasterIdLst>
    <p:handoutMasterId r:id="rId11"/>
  </p:handoutMasterIdLst>
  <p:sldIdLst>
    <p:sldId id="256" r:id="rId2"/>
    <p:sldId id="261" r:id="rId3"/>
    <p:sldId id="257" r:id="rId4"/>
    <p:sldId id="258" r:id="rId5"/>
    <p:sldId id="260" r:id="rId6"/>
    <p:sldId id="263" r:id="rId7"/>
    <p:sldId id="262" r:id="rId8"/>
    <p:sldId id="259"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9" clrMode="gray"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34" d="100"/>
          <a:sy n="134" d="100"/>
        </p:scale>
        <p:origin x="-96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2B675D5-FE9B-2041-8346-C2053F0FA680}" type="datetimeFigureOut">
              <a:rPr lang="en-US" smtClean="0"/>
              <a:pPr/>
              <a:t>10/19/09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C11DDE3-BFE3-524A-AF6E-662483E5329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661877AC-E995-3C40-9225-BEBEC0A2F25E}" type="datetimeFigureOut">
              <a:rPr lang="en-US" smtClean="0"/>
              <a:pPr/>
              <a:t>10/19/09</a:t>
            </a:fld>
            <a:endParaRPr lang="en-US" dirty="0"/>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dirty="0"/>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E3F74F92-ED79-5B4D-806C-643BA92E6FE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push/>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dirty="0" smtClean="0"/>
              <a:t>Click icon to add picture</a:t>
            </a:r>
            <a:endParaRPr dirty="0"/>
          </a:p>
        </p:txBody>
      </p:sp>
    </p:spTree>
  </p:cSld>
  <p:clrMapOvr>
    <a:masterClrMapping/>
  </p:clrMapOvr>
  <p:transition>
    <p:push/>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dirty="0" smtClean="0"/>
              <a:t>Click icon to add picture</a:t>
            </a:r>
            <a:endParaRPr dirty="0"/>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dirty="0" smtClean="0"/>
              <a:t>Click icon to add picture</a:t>
            </a:r>
            <a:endParaRPr dirty="0"/>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dirty="0" smtClean="0"/>
              <a:t>Click icon to add picture</a:t>
            </a:r>
            <a:endParaRPr dirty="0"/>
          </a:p>
        </p:txBody>
      </p:sp>
    </p:spTree>
  </p:cSld>
  <p:clrMapOvr>
    <a:masterClrMapping/>
  </p:clrMapOvr>
  <p:transition>
    <p:push/>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dirty="0" smtClean="0"/>
              <a:t>Click icon to add picture</a:t>
            </a:r>
            <a:endParaRPr dirty="0"/>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dirty="0" smtClean="0"/>
              <a:t>Click icon to add picture</a:t>
            </a:r>
            <a:endParaRPr dirty="0"/>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661877AC-E995-3C40-9225-BEBEC0A2F25E}" type="datetimeFigureOut">
              <a:rPr lang="en-US" smtClean="0"/>
              <a:pPr/>
              <a:t>10/19/09</a:t>
            </a:fld>
            <a:endParaRPr lang="en-US" dirty="0"/>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E3F74F92-ED79-5B4D-806C-643BA92E6FE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push/>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77D87C-65A5-496D-87B3-2194CD1739D5}" type="slidenum">
              <a:rPr/>
              <a:pPr/>
              <a:t>‹#›</a:t>
            </a:fld>
            <a:endParaRPr/>
          </a:p>
        </p:txBody>
      </p:sp>
    </p:spTree>
  </p:cSld>
  <p:clrMapOvr>
    <a:overrideClrMapping bg1="lt1" tx1="dk1" bg2="lt2" tx2="dk2" accent1="accent1" accent2="accent2" accent3="accent3" accent4="accent4" accent5="accent5" accent6="accent6" hlink="hlink" folHlink="folHlink"/>
  </p:clrMapOvr>
  <p:transition>
    <p:push/>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push/>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dirty="0" smtClean="0"/>
              <a:t>Click icon to add picture</a:t>
            </a:r>
            <a:endParaRPr dirty="0"/>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F74F92-ED79-5B4D-806C-643BA92E6FE8}" type="slidenum">
              <a:rPr lang="en-US" smtClean="0"/>
              <a:pPr/>
              <a:t>‹#›</a:t>
            </a:fld>
            <a:endParaRPr lang="en-US" dirty="0"/>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61877AC-E995-3C40-9225-BEBEC0A2F25E}" type="datetimeFigureOut">
              <a:rPr lang="en-US" smtClean="0"/>
              <a:pPr/>
              <a:t>10/19/09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push/>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dirty="0" smtClean="0"/>
              <a:t>Click to edit Master title style</a:t>
            </a:r>
            <a:endParaRPr dirty="0"/>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661877AC-E995-3C40-9225-BEBEC0A2F25E}" type="datetimeFigureOut">
              <a:rPr lang="en-US" smtClean="0"/>
              <a:pPr/>
              <a:t>10/19/09</a:t>
            </a:fld>
            <a:endParaRPr lang="en-US" dirty="0"/>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dirty="0"/>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E3F74F92-ED79-5B4D-806C-643BA92E6FE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Lst>
  <p:transition>
    <p:push/>
  </p:transition>
  <p:timing>
    <p:tnLst>
      <p:par>
        <p:cTn id="1" dur="indefinite" restart="never" nodeType="tmRoot"/>
      </p:par>
    </p:tnLst>
  </p:timing>
  <p:txStyles>
    <p:titleStyle>
      <a:lvl1pPr algn="l"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Medieval Religion and Superstition</a:t>
            </a:r>
            <a:endParaRPr lang="en-US" dirty="0"/>
          </a:p>
        </p:txBody>
      </p:sp>
      <p:sp>
        <p:nvSpPr>
          <p:cNvPr id="3" name="Subtitle 2"/>
          <p:cNvSpPr>
            <a:spLocks noGrp="1"/>
          </p:cNvSpPr>
          <p:nvPr>
            <p:ph type="subTitle" idx="1"/>
          </p:nvPr>
        </p:nvSpPr>
        <p:spPr/>
        <p:txBody>
          <a:bodyPr/>
          <a:lstStyle/>
          <a:p>
            <a:r>
              <a:rPr lang="en-US" dirty="0" smtClean="0"/>
              <a:t>Weatherly Langsett</a:t>
            </a:r>
          </a:p>
          <a:p>
            <a:r>
              <a:rPr lang="en-US" dirty="0" smtClean="0"/>
              <a:t>5</a:t>
            </a:r>
            <a:r>
              <a:rPr lang="en-US" baseline="30000" dirty="0" smtClean="0"/>
              <a:t>th</a:t>
            </a:r>
            <a:endParaRPr lang="en-US" dirty="0"/>
          </a:p>
        </p:txBody>
      </p:sp>
    </p:spTree>
  </p:cSld>
  <p:clrMapOvr>
    <a:masterClrMapping/>
  </p:clrMapOvr>
  <p:transition>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Roman Catholic Church</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Throughout the Middle Ages to Roman Catholic faith dominated the whole of the western world. The Church controlled every aspect of life including politics, religion, philosophy, and education which led to corruption in the church.</a:t>
            </a:r>
          </a:p>
          <a:p>
            <a:r>
              <a:rPr lang="en-US" dirty="0" smtClean="0"/>
              <a:t>It was widely taught that unless you believed that the Pope was God’s representative on Earth than you would never go to heaven. Denouncement of the Roman Church would mean excommunication.</a:t>
            </a:r>
          </a:p>
          <a:p>
            <a:r>
              <a:rPr lang="en-US" dirty="0" smtClean="0"/>
              <a:t>No matter what your social status your whole life would be devoted to the church.</a:t>
            </a:r>
            <a:endParaRPr lang="en-US" dirty="0"/>
          </a:p>
        </p:txBody>
      </p:sp>
    </p:spTree>
  </p:cSld>
  <p:clrMapOvr>
    <a:masterClrMapping/>
  </p:clrMapOvr>
  <p:transition>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Crusades</a:t>
            </a:r>
            <a:endParaRPr lang="en-US" dirty="0"/>
          </a:p>
        </p:txBody>
      </p:sp>
      <p:sp>
        <p:nvSpPr>
          <p:cNvPr id="3" name="Content Placeholder 2"/>
          <p:cNvSpPr>
            <a:spLocks noGrp="1"/>
          </p:cNvSpPr>
          <p:nvPr>
            <p:ph idx="1"/>
          </p:nvPr>
        </p:nvSpPr>
        <p:spPr/>
        <p:txBody>
          <a:bodyPr>
            <a:normAutofit lnSpcReduction="10000"/>
          </a:bodyPr>
          <a:lstStyle/>
          <a:p>
            <a:r>
              <a:rPr lang="en-US" dirty="0" smtClean="0"/>
              <a:t>The Crusades were Holy Wars initiated by Christians in Europe against the Muslims, who were called ‘Saracens’ during the time of the Crusades.</a:t>
            </a:r>
          </a:p>
          <a:p>
            <a:r>
              <a:rPr lang="en-US" dirty="0" smtClean="0"/>
              <a:t>Christians in Europe fastened crosses to their garments after being inspired by Pope Claremont’s preaching and began a military deployment in hopes of the Christians recapturing the Holy Land of Palestine from the Mohammedans.</a:t>
            </a:r>
          </a:p>
          <a:p>
            <a:r>
              <a:rPr lang="en-US" dirty="0" smtClean="0"/>
              <a:t>The Christians main aim was to reclaim Jerusalem because it was a significant area in their religion.</a:t>
            </a:r>
          </a:p>
        </p:txBody>
      </p:sp>
    </p:spTree>
  </p:cSld>
  <p:clrMapOvr>
    <a:masterClrMapping/>
  </p:clrMapOvr>
  <p:transition>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Timeline of the Crusades</a:t>
            </a:r>
            <a:endParaRPr lang="en-US" dirty="0"/>
          </a:p>
        </p:txBody>
      </p:sp>
      <p:sp>
        <p:nvSpPr>
          <p:cNvPr id="3" name="Content Placeholder 2"/>
          <p:cNvSpPr>
            <a:spLocks noGrp="1"/>
          </p:cNvSpPr>
          <p:nvPr>
            <p:ph idx="1"/>
          </p:nvPr>
        </p:nvSpPr>
        <p:spPr/>
        <p:txBody>
          <a:bodyPr/>
          <a:lstStyle/>
          <a:p>
            <a:r>
              <a:rPr lang="en-US" dirty="0" smtClean="0"/>
              <a:t>There were eight different Crusades that spanned during sporadic years from 1095-1270.</a:t>
            </a:r>
          </a:p>
          <a:p>
            <a:r>
              <a:rPr lang="en-US" dirty="0" smtClean="0"/>
              <a:t>The first four Crusades were called the Principal Crusades and the latter four were called the Minor Crusades.</a:t>
            </a:r>
          </a:p>
          <a:p>
            <a:r>
              <a:rPr lang="en-US" dirty="0" smtClean="0"/>
              <a:t>Many other attempts were made to reclaim the Holy Land but they are not recognized as significant battles due to lack of results.</a:t>
            </a:r>
          </a:p>
          <a:p>
            <a:endParaRPr lang="en-US" dirty="0"/>
          </a:p>
        </p:txBody>
      </p:sp>
    </p:spTree>
  </p:cSld>
  <p:clrMapOvr>
    <a:masterClrMapping/>
  </p:clrMapOvr>
  <p:transition>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Knights Templar</a:t>
            </a:r>
            <a:endParaRPr lang="en-US" dirty="0"/>
          </a:p>
        </p:txBody>
      </p:sp>
      <p:sp>
        <p:nvSpPr>
          <p:cNvPr id="3" name="Content Placeholder 2"/>
          <p:cNvSpPr>
            <a:spLocks noGrp="1"/>
          </p:cNvSpPr>
          <p:nvPr>
            <p:ph idx="1"/>
          </p:nvPr>
        </p:nvSpPr>
        <p:spPr/>
        <p:txBody>
          <a:bodyPr/>
          <a:lstStyle/>
          <a:p>
            <a:r>
              <a:rPr lang="en-US" dirty="0" smtClean="0"/>
              <a:t>The Knights Templar was founded in		    1112 A.D. by </a:t>
            </a:r>
            <a:r>
              <a:rPr lang="en-US" dirty="0" err="1" smtClean="0"/>
              <a:t>Hugues</a:t>
            </a:r>
            <a:r>
              <a:rPr lang="en-US" dirty="0" smtClean="0"/>
              <a:t> de </a:t>
            </a:r>
            <a:r>
              <a:rPr lang="en-US" dirty="0" err="1" smtClean="0"/>
              <a:t>Payens</a:t>
            </a:r>
            <a:r>
              <a:rPr lang="en-US" dirty="0" smtClean="0"/>
              <a:t>.</a:t>
            </a:r>
          </a:p>
          <a:p>
            <a:r>
              <a:rPr lang="en-US" dirty="0" smtClean="0"/>
              <a:t>The Knights Templar took a vow of poverty which meant that they shared their possessions. This vow was rare for knights.</a:t>
            </a:r>
          </a:p>
          <a:p>
            <a:r>
              <a:rPr lang="en-US" dirty="0" smtClean="0"/>
              <a:t>Certain legends claim that the Knights Templar are involved with the Holy Grail and the Ark of the Covenant.</a:t>
            </a:r>
            <a:endParaRPr lang="en-US" dirty="0"/>
          </a:p>
        </p:txBody>
      </p:sp>
    </p:spTree>
  </p:cSld>
  <p:clrMapOvr>
    <a:masterClrMapping/>
  </p:clrMapOvr>
  <p:transition>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Knights Templar Contd.</a:t>
            </a:r>
            <a:endParaRPr lang="en-US" dirty="0"/>
          </a:p>
        </p:txBody>
      </p:sp>
      <p:sp>
        <p:nvSpPr>
          <p:cNvPr id="3" name="Content Placeholder 2"/>
          <p:cNvSpPr>
            <a:spLocks noGrp="1"/>
          </p:cNvSpPr>
          <p:nvPr>
            <p:ph idx="1"/>
          </p:nvPr>
        </p:nvSpPr>
        <p:spPr/>
        <p:txBody>
          <a:bodyPr/>
          <a:lstStyle/>
          <a:p>
            <a:r>
              <a:rPr lang="en-US" dirty="0" smtClean="0"/>
              <a:t>The Knights are normally considered to consist of only nine knights.</a:t>
            </a:r>
          </a:p>
          <a:p>
            <a:r>
              <a:rPr lang="en-US" dirty="0" smtClean="0"/>
              <a:t>The purpose of the Knights was to protect the Christian pilgrims that were headed to the Holy Lands.</a:t>
            </a:r>
          </a:p>
          <a:p>
            <a:endParaRPr lang="en-US" dirty="0"/>
          </a:p>
        </p:txBody>
      </p:sp>
      <p:pic>
        <p:nvPicPr>
          <p:cNvPr id="4" name="Picture 3"/>
          <p:cNvPicPr>
            <a:picLocks noChangeAspect="1"/>
          </p:cNvPicPr>
          <p:nvPr/>
        </p:nvPicPr>
        <p:blipFill>
          <a:blip r:embed="rId2"/>
          <a:stretch>
            <a:fillRect/>
          </a:stretch>
        </p:blipFill>
        <p:spPr>
          <a:xfrm>
            <a:off x="3103749" y="3696970"/>
            <a:ext cx="2743200" cy="2624959"/>
          </a:xfrm>
          <a:prstGeom prst="rect">
            <a:avLst/>
          </a:prstGeom>
        </p:spPr>
      </p:pic>
    </p:spTree>
  </p:cSld>
  <p:clrMapOvr>
    <a:masterClrMapping/>
  </p:clrMapOvr>
  <p:transition>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Martin Luther</a:t>
            </a:r>
            <a:endParaRPr lang="en-US" dirty="0"/>
          </a:p>
        </p:txBody>
      </p:sp>
      <p:sp>
        <p:nvSpPr>
          <p:cNvPr id="3" name="Content Placeholder 2"/>
          <p:cNvSpPr>
            <a:spLocks noGrp="1"/>
          </p:cNvSpPr>
          <p:nvPr>
            <p:ph idx="1"/>
          </p:nvPr>
        </p:nvSpPr>
        <p:spPr/>
        <p:txBody>
          <a:bodyPr/>
          <a:lstStyle/>
          <a:p>
            <a:r>
              <a:rPr lang="en-US" dirty="0" smtClean="0"/>
              <a:t>Martin Luther was a Christian theologian whose teachings have greatly affected and influenced the Protestant teachings.</a:t>
            </a:r>
          </a:p>
          <a:p>
            <a:r>
              <a:rPr lang="en-US" dirty="0" smtClean="0"/>
              <a:t>Luther was the first to translate the Bible into German.</a:t>
            </a:r>
          </a:p>
          <a:p>
            <a:r>
              <a:rPr lang="en-US" dirty="0" smtClean="0"/>
              <a:t>Luther’s views were condemned by Pope Leo X and after being put on trial he was declared an outlaw for his Protestant views.</a:t>
            </a:r>
          </a:p>
          <a:p>
            <a:endParaRPr lang="en-US" dirty="0"/>
          </a:p>
        </p:txBody>
      </p:sp>
    </p:spTree>
  </p:cSld>
  <p:clrMapOvr>
    <a:masterClrMapping/>
  </p:clrMapOvr>
  <p:transition>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Beliefs</a:t>
            </a:r>
            <a:endParaRPr lang="en-US" dirty="0"/>
          </a:p>
        </p:txBody>
      </p:sp>
      <p:sp>
        <p:nvSpPr>
          <p:cNvPr id="3" name="Content Placeholder 2"/>
          <p:cNvSpPr>
            <a:spLocks noGrp="1"/>
          </p:cNvSpPr>
          <p:nvPr>
            <p:ph idx="1"/>
          </p:nvPr>
        </p:nvSpPr>
        <p:spPr/>
        <p:txBody>
          <a:bodyPr/>
          <a:lstStyle/>
          <a:p>
            <a:r>
              <a:rPr lang="en-US" dirty="0" smtClean="0"/>
              <a:t>Certain groups of people specifically the Celts, Germans, and Pre-Christian Romans somewhat believed that the dead continued to live even after they were buried.</a:t>
            </a:r>
          </a:p>
          <a:p>
            <a:r>
              <a:rPr lang="en-US" dirty="0" smtClean="0"/>
              <a:t>Modern Devotion was a religious movement created by </a:t>
            </a:r>
            <a:r>
              <a:rPr lang="en-US" dirty="0" err="1" smtClean="0"/>
              <a:t>Geert</a:t>
            </a:r>
            <a:r>
              <a:rPr lang="en-US" dirty="0" smtClean="0"/>
              <a:t> </a:t>
            </a:r>
            <a:r>
              <a:rPr lang="en-US" dirty="0" err="1" smtClean="0"/>
              <a:t>Goote</a:t>
            </a:r>
            <a:r>
              <a:rPr lang="en-US" dirty="0" smtClean="0"/>
              <a:t> in the late Middle Ages. It attracted many women and they called themselves the Sisters of Common Life and lived together in a life of service towards God.  The Brothers of Common Life was formed shortly after the woman’s group started. </a:t>
            </a:r>
            <a:endParaRPr lang="en-US" dirty="0"/>
          </a:p>
        </p:txBody>
      </p:sp>
    </p:spTree>
  </p:cSld>
  <p:clrMapOvr>
    <a:masterClrMapping/>
  </p:clrMapOvr>
  <p:transition>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Religious Festivals</a:t>
            </a:r>
            <a:endParaRPr lang="en-US" dirty="0"/>
          </a:p>
        </p:txBody>
      </p:sp>
      <p:sp>
        <p:nvSpPr>
          <p:cNvPr id="3" name="Content Placeholder 2"/>
          <p:cNvSpPr>
            <a:spLocks noGrp="1"/>
          </p:cNvSpPr>
          <p:nvPr>
            <p:ph idx="1"/>
          </p:nvPr>
        </p:nvSpPr>
        <p:spPr/>
        <p:txBody>
          <a:bodyPr/>
          <a:lstStyle/>
          <a:p>
            <a:r>
              <a:rPr lang="en-US" dirty="0" smtClean="0"/>
              <a:t>In Medieval Times there were festivals every month celebrating religious holidays.</a:t>
            </a:r>
          </a:p>
          <a:p>
            <a:r>
              <a:rPr lang="en-US" dirty="0" smtClean="0"/>
              <a:t>We still celebrate some of the holidays today like Valentine’s Day and April Fool’s Day which used to be called All Fool’s Day.</a:t>
            </a:r>
          </a:p>
          <a:p>
            <a:r>
              <a:rPr lang="en-US" dirty="0" smtClean="0"/>
              <a:t>Festivals meant that peasants had days of rest.</a:t>
            </a:r>
            <a:endParaRPr lang="en-US" dirty="0"/>
          </a:p>
        </p:txBody>
      </p:sp>
    </p:spTree>
  </p:cSld>
  <p:clrMapOvr>
    <a:masterClrMapping/>
  </p:clrMapOvr>
  <p:transition>
    <p:push/>
  </p:transition>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2507</TotalTime>
  <Words>529</Words>
  <Application>Microsoft Macintosh PowerPoint</Application>
  <PresentationFormat>On-screen Show (4:3)</PresentationFormat>
  <Paragraphs>33</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Inkwell</vt:lpstr>
      <vt:lpstr>Medieval Religion and Superstition</vt:lpstr>
      <vt:lpstr>The Roman Catholic Church</vt:lpstr>
      <vt:lpstr>The Crusades</vt:lpstr>
      <vt:lpstr>Timeline of the Crusades</vt:lpstr>
      <vt:lpstr>The Knights Templar</vt:lpstr>
      <vt:lpstr>The Knights Templar Contd.</vt:lpstr>
      <vt:lpstr>Martin Luther</vt:lpstr>
      <vt:lpstr>Different Beliefs</vt:lpstr>
      <vt:lpstr>Religious Festivals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Medieval Religion and Superstition</dc:title>
  <dc:creator>Kevin Langsett</dc:creator>
  <cp:lastModifiedBy>Weatherly Langsett</cp:lastModifiedBy>
  <cp:revision>5</cp:revision>
  <cp:lastPrinted>2009-09-28T10:40:41Z</cp:lastPrinted>
  <dcterms:created xsi:type="dcterms:W3CDTF">2009-10-20T02:31:26Z</dcterms:created>
  <dcterms:modified xsi:type="dcterms:W3CDTF">2009-10-20T02:31:55Z</dcterms:modified>
</cp:coreProperties>
</file>