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7" r:id="rId3"/>
    <p:sldId id="258" r:id="rId4"/>
    <p:sldId id="269" r:id="rId5"/>
    <p:sldId id="261" r:id="rId6"/>
    <p:sldId id="270" r:id="rId7"/>
    <p:sldId id="262" r:id="rId8"/>
    <p:sldId id="263" r:id="rId9"/>
    <p:sldId id="264"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30E5F1-1DCD-4ABD-A328-3BE0DEE17285}" type="datetimeFigureOut">
              <a:rPr lang="en-US" smtClean="0"/>
              <a:pPr/>
              <a:t>9/27/2009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683D00-9CCB-48E7-A0B7-6C4F4A1293E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683D00-9CCB-48E7-A0B7-6C4F4A1293E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683D00-9CCB-48E7-A0B7-6C4F4A1293E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AAE7747-926F-46C1-BEBB-4AACC427A71A}" type="datetimeFigureOut">
              <a:rPr lang="en-US" smtClean="0"/>
              <a:pPr/>
              <a:t>9/27/2009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1FCB119-98F9-4E57-ACEA-F86F52140E3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AE7747-926F-46C1-BEBB-4AACC427A71A}" type="datetimeFigureOut">
              <a:rPr lang="en-US" smtClean="0"/>
              <a:pPr/>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AE7747-926F-46C1-BEBB-4AACC427A71A}" type="datetimeFigureOut">
              <a:rPr lang="en-US" smtClean="0"/>
              <a:pPr/>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AE7747-926F-46C1-BEBB-4AACC427A71A}" type="datetimeFigureOut">
              <a:rPr lang="en-US" smtClean="0"/>
              <a:pPr/>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AE7747-926F-46C1-BEBB-4AACC427A71A}" type="datetimeFigureOut">
              <a:rPr lang="en-US" smtClean="0"/>
              <a:pPr/>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CB119-98F9-4E57-ACEA-F86F52140E3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AE7747-926F-46C1-BEBB-4AACC427A71A}" type="datetimeFigureOut">
              <a:rPr lang="en-US" smtClean="0"/>
              <a:pPr/>
              <a:t>9/27/2009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AAE7747-926F-46C1-BEBB-4AACC427A71A}" type="datetimeFigureOut">
              <a:rPr lang="en-US" smtClean="0"/>
              <a:pPr/>
              <a:t>9/27/2009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AE7747-926F-46C1-BEBB-4AACC427A71A}" type="datetimeFigureOut">
              <a:rPr lang="en-US" smtClean="0"/>
              <a:pPr/>
              <a:t>9/27/2009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AE7747-926F-46C1-BEBB-4AACC427A71A}" type="datetimeFigureOut">
              <a:rPr lang="en-US" smtClean="0"/>
              <a:pPr/>
              <a:t>9/27/2009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AE7747-926F-46C1-BEBB-4AACC427A71A}" type="datetimeFigureOut">
              <a:rPr lang="en-US" smtClean="0"/>
              <a:pPr/>
              <a:t>9/27/2009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CB119-98F9-4E57-ACEA-F86F52140E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AAE7747-926F-46C1-BEBB-4AACC427A71A}" type="datetimeFigureOut">
              <a:rPr lang="en-US" smtClean="0"/>
              <a:pPr/>
              <a:t>9/27/2009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1FCB119-98F9-4E57-ACEA-F86F52140E3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AAE7747-926F-46C1-BEBB-4AACC427A71A}" type="datetimeFigureOut">
              <a:rPr lang="en-US" smtClean="0"/>
              <a:pPr/>
              <a:t>9/27/2009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1FCB119-98F9-4E57-ACEA-F86F52140E3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Canterbury_Cathedral_-_Portal_Nave_Cross-spire.jpe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Religion During the Medieval Period</a:t>
            </a:r>
            <a:endParaRPr lang="en-US" dirty="0"/>
          </a:p>
        </p:txBody>
      </p:sp>
      <p:sp>
        <p:nvSpPr>
          <p:cNvPr id="3" name="Subtitle 2"/>
          <p:cNvSpPr>
            <a:spLocks noGrp="1"/>
          </p:cNvSpPr>
          <p:nvPr>
            <p:ph type="subTitle" idx="1"/>
          </p:nvPr>
        </p:nvSpPr>
        <p:spPr/>
        <p:txBody>
          <a:bodyPr/>
          <a:lstStyle/>
          <a:p>
            <a:r>
              <a:rPr lang="en-US" dirty="0" smtClean="0"/>
              <a:t>Jamie Campbell</a:t>
            </a:r>
          </a:p>
          <a:p>
            <a:r>
              <a:rPr lang="en-US" dirty="0" smtClean="0"/>
              <a:t>2</a:t>
            </a:r>
            <a:r>
              <a:rPr lang="en-US" baseline="30000" dirty="0" smtClean="0"/>
              <a:t>nd</a:t>
            </a:r>
            <a:r>
              <a:rPr lang="en-US" dirty="0" smtClean="0"/>
              <a:t> period</a:t>
            </a:r>
            <a:endParaRPr lang="en-US" dirty="0"/>
          </a:p>
        </p:txBody>
      </p:sp>
      <p:pic>
        <p:nvPicPr>
          <p:cNvPr id="22530" name="Picture 2" descr="gold cross"/>
          <p:cNvPicPr>
            <a:picLocks noChangeAspect="1" noChangeArrowheads="1"/>
          </p:cNvPicPr>
          <p:nvPr/>
        </p:nvPicPr>
        <p:blipFill>
          <a:blip r:embed="rId3"/>
          <a:srcRect/>
          <a:stretch>
            <a:fillRect/>
          </a:stretch>
        </p:blipFill>
        <p:spPr bwMode="auto">
          <a:xfrm>
            <a:off x="533400" y="457200"/>
            <a:ext cx="1600200" cy="2252870"/>
          </a:xfrm>
          <a:prstGeom prst="rect">
            <a:avLst/>
          </a:prstGeom>
          <a:noFill/>
        </p:spPr>
      </p:pic>
      <p:pic>
        <p:nvPicPr>
          <p:cNvPr id="22532" name="Picture 4" descr="http://www.burningcross.net/inquisition/missionaries/crusades.jpg"/>
          <p:cNvPicPr>
            <a:picLocks noChangeAspect="1" noChangeArrowheads="1"/>
          </p:cNvPicPr>
          <p:nvPr/>
        </p:nvPicPr>
        <p:blipFill>
          <a:blip r:embed="rId4"/>
          <a:srcRect/>
          <a:stretch>
            <a:fillRect/>
          </a:stretch>
        </p:blipFill>
        <p:spPr bwMode="auto">
          <a:xfrm>
            <a:off x="609600" y="3810000"/>
            <a:ext cx="2438400" cy="1908048"/>
          </a:xfrm>
          <a:prstGeom prst="rect">
            <a:avLst/>
          </a:prstGeom>
          <a:noFill/>
        </p:spPr>
      </p:pic>
      <p:pic>
        <p:nvPicPr>
          <p:cNvPr id="22534" name="Picture 6" descr="http://www.jimbosrealm.net/spgm/gal/UK_2006/Westminster%20Abbey.JPG"/>
          <p:cNvPicPr>
            <a:picLocks noChangeAspect="1" noChangeArrowheads="1"/>
          </p:cNvPicPr>
          <p:nvPr/>
        </p:nvPicPr>
        <p:blipFill>
          <a:blip r:embed="rId5"/>
          <a:srcRect/>
          <a:stretch>
            <a:fillRect/>
          </a:stretch>
        </p:blipFill>
        <p:spPr bwMode="auto">
          <a:xfrm>
            <a:off x="4267200" y="3352800"/>
            <a:ext cx="1543050" cy="2057400"/>
          </a:xfrm>
          <a:prstGeom prst="rect">
            <a:avLst/>
          </a:prstGeom>
          <a:noFill/>
        </p:spPr>
      </p:pic>
      <p:pic>
        <p:nvPicPr>
          <p:cNvPr id="22536" name="Picture 8" descr="http://www.aggiecatholic.org/pictures/clearcreek.JPG"/>
          <p:cNvPicPr>
            <a:picLocks noChangeAspect="1" noChangeArrowheads="1"/>
          </p:cNvPicPr>
          <p:nvPr/>
        </p:nvPicPr>
        <p:blipFill>
          <a:blip r:embed="rId6"/>
          <a:srcRect/>
          <a:stretch>
            <a:fillRect/>
          </a:stretch>
        </p:blipFill>
        <p:spPr bwMode="auto">
          <a:xfrm>
            <a:off x="6705600" y="5029200"/>
            <a:ext cx="1892300" cy="14192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Benedictine Monks </a:t>
            </a:r>
            <a:endParaRPr lang="en-US" dirty="0"/>
          </a:p>
        </p:txBody>
      </p:sp>
      <p:sp>
        <p:nvSpPr>
          <p:cNvPr id="3" name="Content Placeholder 2"/>
          <p:cNvSpPr>
            <a:spLocks noGrp="1"/>
          </p:cNvSpPr>
          <p:nvPr>
            <p:ph idx="1"/>
          </p:nvPr>
        </p:nvSpPr>
        <p:spPr/>
        <p:txBody>
          <a:bodyPr>
            <a:normAutofit fontScale="92500"/>
          </a:bodyPr>
          <a:lstStyle/>
          <a:p>
            <a:r>
              <a:rPr lang="en-US" dirty="0" smtClean="0"/>
              <a:t>Everywhere the monks would travel, they would convert the people into Christianity. They traveled in groups called monasteries where they lived and worked. </a:t>
            </a:r>
          </a:p>
          <a:p>
            <a:r>
              <a:rPr lang="en-US" dirty="0" smtClean="0"/>
              <a:t>The life of a monk is not one of ease. It may be filled with peace, quiet, prayer, meditation, and or other calming things, but their life was not easy. There basic job in life was to work, pray, and study. </a:t>
            </a:r>
          </a:p>
          <a:p>
            <a:r>
              <a:rPr lang="en-US" dirty="0" smtClean="0"/>
              <a:t>The monks lived under strict order. They also all had vows that they had to obtain by. Some were..</a:t>
            </a:r>
          </a:p>
          <a:p>
            <a:pPr>
              <a:buNone/>
            </a:pPr>
            <a:r>
              <a:rPr lang="en-US" dirty="0"/>
              <a:t> </a:t>
            </a:r>
            <a:r>
              <a:rPr lang="en-US" dirty="0" smtClean="0"/>
              <a:t>          -obedience, stability, and conversion in the way of life.</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Benedictine Monks</a:t>
            </a:r>
            <a:endParaRPr lang="en-US" dirty="0"/>
          </a:p>
        </p:txBody>
      </p:sp>
      <p:sp>
        <p:nvSpPr>
          <p:cNvPr id="3" name="Content Placeholder 2"/>
          <p:cNvSpPr>
            <a:spLocks noGrp="1"/>
          </p:cNvSpPr>
          <p:nvPr>
            <p:ph idx="1"/>
          </p:nvPr>
        </p:nvSpPr>
        <p:spPr/>
        <p:txBody>
          <a:bodyPr>
            <a:normAutofit/>
          </a:bodyPr>
          <a:lstStyle/>
          <a:p>
            <a:r>
              <a:rPr lang="en-US" dirty="0" smtClean="0"/>
              <a:t>St. Benedict wanted to divide the outside world and the monastic life of a monk. </a:t>
            </a:r>
          </a:p>
          <a:p>
            <a:r>
              <a:rPr lang="en-US" dirty="0" smtClean="0"/>
              <a:t>He wanted them to have an independent, self supporting community who didn’t need to go beyond their limits for anything.</a:t>
            </a:r>
          </a:p>
          <a:p>
            <a:r>
              <a:rPr lang="en-US" dirty="0" smtClean="0"/>
              <a:t>The daily schedule for a monk was indicated by bells signaling each activity. Their day was filled with church services, work, eat, and sleep.</a:t>
            </a:r>
          </a:p>
          <a:p>
            <a:endParaRPr lang="en-US" dirty="0" smtClean="0"/>
          </a:p>
          <a:p>
            <a:pPr>
              <a:buNone/>
            </a:pPr>
            <a:endParaRPr lang="en-US" dirty="0"/>
          </a:p>
        </p:txBody>
      </p:sp>
      <p:pic>
        <p:nvPicPr>
          <p:cNvPr id="4" name="Picture 2" descr="http://www.myspiritrejoices.com/productimages/westonpriory/monksofwestonpriory.jpg"/>
          <p:cNvPicPr>
            <a:picLocks noChangeAspect="1" noChangeArrowheads="1"/>
          </p:cNvPicPr>
          <p:nvPr/>
        </p:nvPicPr>
        <p:blipFill>
          <a:blip r:embed="rId3"/>
          <a:srcRect/>
          <a:stretch>
            <a:fillRect/>
          </a:stretch>
        </p:blipFill>
        <p:spPr bwMode="auto">
          <a:xfrm>
            <a:off x="6477000" y="4876800"/>
            <a:ext cx="1557547" cy="1981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Stain glass windows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http://s0.geograph.org.uk/photos/77/32/773249_c93fbb53.jpg"/>
          <p:cNvPicPr>
            <a:picLocks noChangeAspect="1" noChangeArrowheads="1"/>
          </p:cNvPicPr>
          <p:nvPr/>
        </p:nvPicPr>
        <p:blipFill>
          <a:blip r:embed="rId3"/>
          <a:srcRect/>
          <a:stretch>
            <a:fillRect/>
          </a:stretch>
        </p:blipFill>
        <p:spPr bwMode="auto">
          <a:xfrm>
            <a:off x="2971800" y="1828800"/>
            <a:ext cx="2552700" cy="4050732"/>
          </a:xfrm>
          <a:prstGeom prst="rect">
            <a:avLst/>
          </a:prstGeom>
          <a:noFill/>
        </p:spPr>
      </p:pic>
      <p:pic>
        <p:nvPicPr>
          <p:cNvPr id="2052" name="Picture 4" descr="http://www.antiquechurchstainedglass.com/WindowImages/glass18.JPG"/>
          <p:cNvPicPr>
            <a:picLocks noChangeAspect="1" noChangeArrowheads="1"/>
          </p:cNvPicPr>
          <p:nvPr/>
        </p:nvPicPr>
        <p:blipFill>
          <a:blip r:embed="rId4"/>
          <a:srcRect/>
          <a:stretch>
            <a:fillRect/>
          </a:stretch>
        </p:blipFill>
        <p:spPr bwMode="auto">
          <a:xfrm>
            <a:off x="228600" y="2971800"/>
            <a:ext cx="2616200" cy="3490196"/>
          </a:xfrm>
          <a:prstGeom prst="rect">
            <a:avLst/>
          </a:prstGeom>
          <a:noFill/>
        </p:spPr>
      </p:pic>
      <p:pic>
        <p:nvPicPr>
          <p:cNvPr id="2056" name="Picture 8" descr="http://www.personalbest.com/bj/westminster-abbey-stained-glass.jpg"/>
          <p:cNvPicPr>
            <a:picLocks noChangeAspect="1" noChangeArrowheads="1"/>
          </p:cNvPicPr>
          <p:nvPr/>
        </p:nvPicPr>
        <p:blipFill>
          <a:blip r:embed="rId5"/>
          <a:srcRect/>
          <a:stretch>
            <a:fillRect/>
          </a:stretch>
        </p:blipFill>
        <p:spPr bwMode="auto">
          <a:xfrm>
            <a:off x="5940396" y="2362200"/>
            <a:ext cx="3203604" cy="4267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Churches  </a:t>
            </a:r>
            <a:endParaRPr lang="en-US" dirty="0"/>
          </a:p>
        </p:txBody>
      </p:sp>
      <p:sp>
        <p:nvSpPr>
          <p:cNvPr id="3" name="Content Placeholder 2"/>
          <p:cNvSpPr>
            <a:spLocks noGrp="1"/>
          </p:cNvSpPr>
          <p:nvPr>
            <p:ph idx="1"/>
          </p:nvPr>
        </p:nvSpPr>
        <p:spPr/>
        <p:txBody>
          <a:bodyPr>
            <a:normAutofit fontScale="62500" lnSpcReduction="20000"/>
          </a:bodyPr>
          <a:lstStyle/>
          <a:p>
            <a:r>
              <a:rPr lang="en-US" sz="3400" dirty="0" smtClean="0"/>
              <a:t>The main religion during medieval times was the Roman Catholic Church. The head of the church was the Pope. </a:t>
            </a:r>
          </a:p>
          <a:p>
            <a:r>
              <a:rPr lang="en-US" sz="3400" dirty="0" smtClean="0"/>
              <a:t>The church was the seat of learning during the Middle Ages. It also helped bring peace to Europe.  </a:t>
            </a:r>
          </a:p>
          <a:p>
            <a:r>
              <a:rPr lang="en-US" sz="3400" dirty="0" smtClean="0"/>
              <a:t>Religions went through various transitions. There was a great deal of conflicting faiths during this period. </a:t>
            </a:r>
          </a:p>
          <a:p>
            <a:r>
              <a:rPr lang="en-US" sz="3400" dirty="0" smtClean="0"/>
              <a:t>In 1534 Henry Vlll made a divorce to Catherine of  Aragon and in her place stepped Anne Boleyn. This divorce caused the break in the Catholic church. </a:t>
            </a:r>
          </a:p>
          <a:p>
            <a:r>
              <a:rPr lang="en-US" sz="3400" dirty="0" smtClean="0"/>
              <a:t>Now there was an “Eastern Church” (the Orthodox) and a “Western Church” ( the Catholic)</a:t>
            </a:r>
          </a:p>
          <a:p>
            <a:r>
              <a:rPr lang="en-US" sz="3400" dirty="0" smtClean="0"/>
              <a:t>This would not be the only break in religion during the Medieval times. Many predicted more to come and some were already starting. </a:t>
            </a:r>
          </a:p>
          <a:p>
            <a:endParaRPr lang="en-US" dirty="0"/>
          </a:p>
        </p:txBody>
      </p:sp>
      <p:pic>
        <p:nvPicPr>
          <p:cNvPr id="13314" name="Picture 2" descr="http://www.britannia.com/history/images/henryviii.jpg"/>
          <p:cNvPicPr>
            <a:picLocks noChangeAspect="1" noChangeArrowheads="1"/>
          </p:cNvPicPr>
          <p:nvPr/>
        </p:nvPicPr>
        <p:blipFill>
          <a:blip r:embed="rId3"/>
          <a:srcRect/>
          <a:stretch>
            <a:fillRect/>
          </a:stretch>
        </p:blipFill>
        <p:spPr bwMode="auto">
          <a:xfrm>
            <a:off x="7696200" y="152400"/>
            <a:ext cx="1219200" cy="1828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Crusades </a:t>
            </a:r>
            <a:endParaRPr lang="en-US" dirty="0"/>
          </a:p>
        </p:txBody>
      </p:sp>
      <p:sp>
        <p:nvSpPr>
          <p:cNvPr id="3" name="Content Placeholder 2"/>
          <p:cNvSpPr>
            <a:spLocks noGrp="1"/>
          </p:cNvSpPr>
          <p:nvPr>
            <p:ph idx="1"/>
          </p:nvPr>
        </p:nvSpPr>
        <p:spPr/>
        <p:txBody>
          <a:bodyPr>
            <a:normAutofit/>
          </a:bodyPr>
          <a:lstStyle/>
          <a:p>
            <a:r>
              <a:rPr lang="en-US" dirty="0" smtClean="0"/>
              <a:t>The Crusades were  a Christian military campaign who were against the Muslims of the Middle East. </a:t>
            </a:r>
          </a:p>
          <a:p>
            <a:r>
              <a:rPr lang="en-US" dirty="0" smtClean="0"/>
              <a:t>The first crusade began in 1095 when the Muslims captured the Christian’s Holy Land, Jerusalem. </a:t>
            </a:r>
          </a:p>
          <a:p>
            <a:r>
              <a:rPr lang="en-US" dirty="0" smtClean="0"/>
              <a:t>Both battled out deciding who would get Jerusalem. They called these battles crusades, meaning “wars for the cross.” </a:t>
            </a:r>
          </a:p>
          <a:p>
            <a:r>
              <a:rPr lang="en-US" dirty="0" smtClean="0"/>
              <a:t>This first crusade was called the People’s crusade. This is what started it all. </a:t>
            </a:r>
            <a:endParaRPr lang="en-US" dirty="0"/>
          </a:p>
        </p:txBody>
      </p:sp>
      <p:pic>
        <p:nvPicPr>
          <p:cNvPr id="16386" name="Picture 2" descr="http://www.photo.net/photo/pcd1589/jerusalem-sunrise-64.4.jpg"/>
          <p:cNvPicPr>
            <a:picLocks noChangeAspect="1" noChangeArrowheads="1"/>
          </p:cNvPicPr>
          <p:nvPr/>
        </p:nvPicPr>
        <p:blipFill>
          <a:blip r:embed="rId3" cstate="print"/>
          <a:srcRect/>
          <a:stretch>
            <a:fillRect/>
          </a:stretch>
        </p:blipFill>
        <p:spPr bwMode="auto">
          <a:xfrm>
            <a:off x="6248400" y="0"/>
            <a:ext cx="2673350" cy="1811270"/>
          </a:xfrm>
          <a:prstGeom prst="rect">
            <a:avLst/>
          </a:prstGeom>
          <a:noFill/>
        </p:spPr>
      </p:pic>
      <p:pic>
        <p:nvPicPr>
          <p:cNvPr id="16388" name="Picture 4" descr="http://tsfiles.files.wordpress.com/2008/07/cs010471.jpg"/>
          <p:cNvPicPr>
            <a:picLocks noChangeAspect="1" noChangeArrowheads="1"/>
          </p:cNvPicPr>
          <p:nvPr/>
        </p:nvPicPr>
        <p:blipFill>
          <a:blip r:embed="rId4"/>
          <a:srcRect/>
          <a:stretch>
            <a:fillRect/>
          </a:stretch>
        </p:blipFill>
        <p:spPr bwMode="auto">
          <a:xfrm>
            <a:off x="4038600" y="152400"/>
            <a:ext cx="1616075" cy="178325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Crusades </a:t>
            </a:r>
            <a:endParaRPr lang="en-US" dirty="0"/>
          </a:p>
        </p:txBody>
      </p:sp>
      <p:sp>
        <p:nvSpPr>
          <p:cNvPr id="3" name="Content Placeholder 2"/>
          <p:cNvSpPr>
            <a:spLocks noGrp="1"/>
          </p:cNvSpPr>
          <p:nvPr>
            <p:ph idx="1"/>
          </p:nvPr>
        </p:nvSpPr>
        <p:spPr/>
        <p:txBody>
          <a:bodyPr>
            <a:normAutofit fontScale="92500"/>
          </a:bodyPr>
          <a:lstStyle/>
          <a:p>
            <a:r>
              <a:rPr lang="en-US" dirty="0" smtClean="0"/>
              <a:t>After the People’s crusade followed three more crusades in which the purpose of them was to win back Jerusalem. </a:t>
            </a:r>
          </a:p>
          <a:p>
            <a:r>
              <a:rPr lang="en-US" dirty="0" smtClean="0"/>
              <a:t>Because they did not win Jerusalem back within those three crusades, they made a truce with the Muslims for five years. </a:t>
            </a:r>
          </a:p>
          <a:p>
            <a:r>
              <a:rPr lang="en-US" dirty="0" smtClean="0"/>
              <a:t>The next crusade that followed was the Children’s crusade. This was when the Children thought they could win the Holy Land back with love. In the end, many of them were taken as slaves and captives.</a:t>
            </a:r>
          </a:p>
          <a:p>
            <a:r>
              <a:rPr lang="en-US" dirty="0" smtClean="0"/>
              <a:t>In all there were nine different crusades in which all of them lasted from 1095-1272.</a:t>
            </a:r>
          </a:p>
          <a:p>
            <a:endParaRPr lang="en-US" dirty="0"/>
          </a:p>
        </p:txBody>
      </p:sp>
      <p:pic>
        <p:nvPicPr>
          <p:cNvPr id="2050" name="Picture 2" descr="http://students.ou.edu/S/Frederick.D.Sexton-1.Jr/crusades.jpg"/>
          <p:cNvPicPr>
            <a:picLocks noChangeAspect="1" noChangeArrowheads="1"/>
          </p:cNvPicPr>
          <p:nvPr/>
        </p:nvPicPr>
        <p:blipFill>
          <a:blip r:embed="rId3" cstate="print"/>
          <a:srcRect/>
          <a:stretch>
            <a:fillRect/>
          </a:stretch>
        </p:blipFill>
        <p:spPr bwMode="auto">
          <a:xfrm>
            <a:off x="5334000" y="152400"/>
            <a:ext cx="2020391" cy="16605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Archbishop of Canterbury</a:t>
            </a:r>
            <a:endParaRPr lang="en-US" dirty="0"/>
          </a:p>
        </p:txBody>
      </p:sp>
      <p:sp>
        <p:nvSpPr>
          <p:cNvPr id="3" name="Content Placeholder 2"/>
          <p:cNvSpPr>
            <a:spLocks noGrp="1"/>
          </p:cNvSpPr>
          <p:nvPr>
            <p:ph idx="1"/>
          </p:nvPr>
        </p:nvSpPr>
        <p:spPr/>
        <p:txBody>
          <a:bodyPr>
            <a:normAutofit/>
          </a:bodyPr>
          <a:lstStyle/>
          <a:p>
            <a:r>
              <a:rPr lang="en-US" dirty="0" smtClean="0"/>
              <a:t>The Archbishop of Canterbury is the chief bishop of the Church of England. </a:t>
            </a:r>
          </a:p>
          <a:p>
            <a:r>
              <a:rPr lang="en-US" dirty="0" smtClean="0"/>
              <a:t>The choice of who would receive the Archbishop was made by either the canons of Canterbury Cathedral, the King, or the Pope. </a:t>
            </a:r>
          </a:p>
          <a:p>
            <a:r>
              <a:rPr lang="en-US" dirty="0" smtClean="0"/>
              <a:t>Some roles that the Archbishop had were..</a:t>
            </a:r>
          </a:p>
          <a:p>
            <a:pPr>
              <a:buNone/>
            </a:pPr>
            <a:r>
              <a:rPr lang="en-US" dirty="0" smtClean="0"/>
              <a:t>          - </a:t>
            </a:r>
            <a:r>
              <a:rPr lang="en-US" sz="1800" dirty="0" smtClean="0"/>
              <a:t>diocesan bishop of the Diocese of Canterbury</a:t>
            </a:r>
          </a:p>
          <a:p>
            <a:pPr>
              <a:buNone/>
            </a:pPr>
            <a:r>
              <a:rPr lang="en-US" dirty="0" smtClean="0"/>
              <a:t>          - </a:t>
            </a:r>
            <a:r>
              <a:rPr lang="en-US" sz="1800" dirty="0" smtClean="0"/>
              <a:t>metropolitan Archbishop of the Province of Canterbury</a:t>
            </a:r>
          </a:p>
          <a:p>
            <a:pPr>
              <a:buNone/>
            </a:pPr>
            <a:r>
              <a:rPr lang="en-US" sz="1800" dirty="0" smtClean="0"/>
              <a:t>               - Primate of all England</a:t>
            </a:r>
          </a:p>
          <a:p>
            <a:pPr>
              <a:buNone/>
            </a:pPr>
            <a:r>
              <a:rPr lang="en-US" sz="1800" dirty="0" smtClean="0"/>
              <a:t>               - spiritual leader of Anglican Communion </a:t>
            </a:r>
          </a:p>
          <a:p>
            <a:endParaRPr lang="en-US" dirty="0" smtClean="0"/>
          </a:p>
        </p:txBody>
      </p:sp>
      <p:pic>
        <p:nvPicPr>
          <p:cNvPr id="16386" name="Picture 2" descr="Canterbury Cathedral - Portal Nave Cross-spire.jpeg">
            <a:hlinkClick r:id="rId3"/>
          </p:cNvPr>
          <p:cNvPicPr>
            <a:picLocks noChangeAspect="1" noChangeArrowheads="1"/>
          </p:cNvPicPr>
          <p:nvPr/>
        </p:nvPicPr>
        <p:blipFill>
          <a:blip r:embed="rId4"/>
          <a:srcRect/>
          <a:stretch>
            <a:fillRect/>
          </a:stretch>
        </p:blipFill>
        <p:spPr bwMode="auto">
          <a:xfrm>
            <a:off x="6934200" y="3657600"/>
            <a:ext cx="1983904" cy="1524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Archbishop of Canterbury</a:t>
            </a:r>
            <a:br>
              <a:rPr lang="en-US" dirty="0" smtClean="0"/>
            </a:br>
            <a:r>
              <a:rPr lang="en-US" dirty="0" smtClean="0"/>
              <a:t>(religion v. king)</a:t>
            </a:r>
            <a:endParaRPr lang="en-US" dirty="0"/>
          </a:p>
        </p:txBody>
      </p:sp>
      <p:sp>
        <p:nvSpPr>
          <p:cNvPr id="3" name="Content Placeholder 2"/>
          <p:cNvSpPr>
            <a:spLocks noGrp="1"/>
          </p:cNvSpPr>
          <p:nvPr>
            <p:ph idx="1"/>
          </p:nvPr>
        </p:nvSpPr>
        <p:spPr/>
        <p:txBody>
          <a:bodyPr>
            <a:normAutofit lnSpcReduction="10000"/>
          </a:bodyPr>
          <a:lstStyle/>
          <a:p>
            <a:r>
              <a:rPr lang="en-US" dirty="0" smtClean="0"/>
              <a:t>Thomas Becket was chancellor of England from 1155-1162. Soon after he was appointed Archbishop of Canterbury by King Henry II.</a:t>
            </a:r>
          </a:p>
          <a:p>
            <a:r>
              <a:rPr lang="en-US" dirty="0" smtClean="0"/>
              <a:t>Him and the king became very good friends shortly because of their similar  personal thoughts.</a:t>
            </a:r>
          </a:p>
          <a:p>
            <a:r>
              <a:rPr lang="en-US" dirty="0" smtClean="0"/>
              <a:t>By having Becket at the top of the church, Henry thought that he could show his strong religious institution. He was wrong. </a:t>
            </a:r>
          </a:p>
          <a:p>
            <a:r>
              <a:rPr lang="en-US" dirty="0" smtClean="0"/>
              <a:t>Soon, Becket’s commitment got moved from the court to the Church and he was influenced to go against the king, Henry.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Murder of Thomas Becket</a:t>
            </a:r>
            <a:endParaRPr lang="en-US" dirty="0"/>
          </a:p>
        </p:txBody>
      </p:sp>
      <p:sp>
        <p:nvSpPr>
          <p:cNvPr id="3" name="Content Placeholder 2"/>
          <p:cNvSpPr>
            <a:spLocks noGrp="1"/>
          </p:cNvSpPr>
          <p:nvPr>
            <p:ph idx="1"/>
          </p:nvPr>
        </p:nvSpPr>
        <p:spPr/>
        <p:txBody>
          <a:bodyPr>
            <a:normAutofit/>
          </a:bodyPr>
          <a:lstStyle/>
          <a:p>
            <a:r>
              <a:rPr lang="en-US" dirty="0" smtClean="0"/>
              <a:t>Because of Becket’s stand against the king, Henry was very angry with him. </a:t>
            </a:r>
          </a:p>
          <a:p>
            <a:r>
              <a:rPr lang="en-US" dirty="0" smtClean="0"/>
              <a:t>King Henry ordered four of his knights to go and find him to have him killed. </a:t>
            </a:r>
          </a:p>
          <a:p>
            <a:r>
              <a:rPr lang="en-US" dirty="0" smtClean="0"/>
              <a:t>The knights arrived to Canterbury and immediately searched for Becket. They found him in the Cathedral and that is where the knights killed him. </a:t>
            </a:r>
          </a:p>
          <a:p>
            <a:r>
              <a:rPr lang="en-US" dirty="0" smtClean="0"/>
              <a:t>Thomas Becket died in December in the Canterbury Cathedral. This upset many people.</a:t>
            </a:r>
          </a:p>
        </p:txBody>
      </p:sp>
      <p:pic>
        <p:nvPicPr>
          <p:cNvPr id="12290" name="Picture 2" descr="http://www.bbc.co.uk/history/historic_figures/images/thomas_becket.jpg"/>
          <p:cNvPicPr>
            <a:picLocks noChangeAspect="1" noChangeArrowheads="1"/>
          </p:cNvPicPr>
          <p:nvPr/>
        </p:nvPicPr>
        <p:blipFill>
          <a:blip r:embed="rId3"/>
          <a:srcRect/>
          <a:stretch>
            <a:fillRect/>
          </a:stretch>
        </p:blipFill>
        <p:spPr bwMode="auto">
          <a:xfrm>
            <a:off x="7467600" y="304800"/>
            <a:ext cx="1295400" cy="16668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Westminster Abbey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Westminster Abbey is located in London, England. It is a Gothic monastery where most English monarchs are usually buried. </a:t>
            </a:r>
          </a:p>
          <a:p>
            <a:r>
              <a:rPr lang="en-US" dirty="0" smtClean="0"/>
              <a:t>This church is owned by a royal family.</a:t>
            </a:r>
          </a:p>
          <a:p>
            <a:r>
              <a:rPr lang="en-US" dirty="0" smtClean="0"/>
              <a:t>This church has some of the most wonderful medieval architecture in London. It is a very famous sight there that most people make an effort to see when they visit London. </a:t>
            </a:r>
          </a:p>
          <a:p>
            <a:r>
              <a:rPr lang="en-US" dirty="0" smtClean="0"/>
              <a:t>This church was built by Edward the Confessor around 1045-1050. </a:t>
            </a:r>
          </a:p>
          <a:p>
            <a:r>
              <a:rPr lang="en-US" dirty="0" smtClean="0"/>
              <a:t>Some other famous churches besides the Westminster Abbey are St. Peter and St. George Church. </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Westminster Abbey </a:t>
            </a:r>
            <a:endParaRPr lang="en-US" dirty="0"/>
          </a:p>
        </p:txBody>
      </p:sp>
      <p:sp>
        <p:nvSpPr>
          <p:cNvPr id="3" name="Content Placeholder 2"/>
          <p:cNvSpPr>
            <a:spLocks noGrp="1"/>
          </p:cNvSpPr>
          <p:nvPr>
            <p:ph idx="1"/>
          </p:nvPr>
        </p:nvSpPr>
        <p:spPr/>
        <p:txBody>
          <a:bodyPr/>
          <a:lstStyle/>
          <a:p>
            <a:endParaRPr lang="en-US" dirty="0"/>
          </a:p>
        </p:txBody>
      </p:sp>
      <p:pic>
        <p:nvPicPr>
          <p:cNvPr id="23554" name="Picture 2" descr="http://www.sacred-destinations.com/england/images/london/westminster-abbey/resized/eos_020.jpg"/>
          <p:cNvPicPr>
            <a:picLocks noChangeAspect="1" noChangeArrowheads="1"/>
          </p:cNvPicPr>
          <p:nvPr/>
        </p:nvPicPr>
        <p:blipFill>
          <a:blip r:embed="rId3"/>
          <a:srcRect/>
          <a:stretch>
            <a:fillRect/>
          </a:stretch>
        </p:blipFill>
        <p:spPr bwMode="auto">
          <a:xfrm>
            <a:off x="2590800" y="2209800"/>
            <a:ext cx="3333750" cy="5000626"/>
          </a:xfrm>
          <a:prstGeom prst="rect">
            <a:avLst/>
          </a:prstGeom>
          <a:noFill/>
        </p:spPr>
      </p:pic>
      <p:pic>
        <p:nvPicPr>
          <p:cNvPr id="23556" name="Picture 4" descr="http://www.sacred-destinations.com/england/images/london/westminster-abbey/resized/eos_026.jpg"/>
          <p:cNvPicPr>
            <a:picLocks noChangeAspect="1" noChangeArrowheads="1"/>
          </p:cNvPicPr>
          <p:nvPr/>
        </p:nvPicPr>
        <p:blipFill>
          <a:blip r:embed="rId4"/>
          <a:srcRect/>
          <a:stretch>
            <a:fillRect/>
          </a:stretch>
        </p:blipFill>
        <p:spPr bwMode="auto">
          <a:xfrm>
            <a:off x="5638800" y="2514600"/>
            <a:ext cx="3333750" cy="2219325"/>
          </a:xfrm>
          <a:prstGeom prst="rect">
            <a:avLst/>
          </a:prstGeom>
          <a:noFill/>
        </p:spPr>
      </p:pic>
      <p:pic>
        <p:nvPicPr>
          <p:cNvPr id="23558" name="Picture 6" descr="http://www.sacred-destinations.com/england/images/london/westminster-abbey/resized/eos_041.jpg"/>
          <p:cNvPicPr>
            <a:picLocks noChangeAspect="1" noChangeArrowheads="1"/>
          </p:cNvPicPr>
          <p:nvPr/>
        </p:nvPicPr>
        <p:blipFill>
          <a:blip r:embed="rId5"/>
          <a:srcRect/>
          <a:stretch>
            <a:fillRect/>
          </a:stretch>
        </p:blipFill>
        <p:spPr bwMode="auto">
          <a:xfrm>
            <a:off x="5638800" y="4638675"/>
            <a:ext cx="3333750" cy="2219325"/>
          </a:xfrm>
          <a:prstGeom prst="rect">
            <a:avLst/>
          </a:prstGeom>
          <a:noFill/>
        </p:spPr>
      </p:pic>
      <p:pic>
        <p:nvPicPr>
          <p:cNvPr id="23560" name="Picture 8" descr="http://www.sacred-destinations.com/england/images/london/westminster-abbey/resized/nik_043.jpg"/>
          <p:cNvPicPr>
            <a:picLocks noChangeAspect="1" noChangeArrowheads="1"/>
          </p:cNvPicPr>
          <p:nvPr/>
        </p:nvPicPr>
        <p:blipFill>
          <a:blip r:embed="rId6"/>
          <a:srcRect/>
          <a:stretch>
            <a:fillRect/>
          </a:stretch>
        </p:blipFill>
        <p:spPr bwMode="auto">
          <a:xfrm>
            <a:off x="178138" y="2209800"/>
            <a:ext cx="3155611" cy="23622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763</TotalTime>
  <Words>867</Words>
  <Application>Microsoft Office PowerPoint</Application>
  <PresentationFormat>On-screen Show (4:3)</PresentationFormat>
  <Paragraphs>67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Religion During the Medieval Period</vt:lpstr>
      <vt:lpstr>The Churches  </vt:lpstr>
      <vt:lpstr>The Crusades </vt:lpstr>
      <vt:lpstr>The Crusades </vt:lpstr>
      <vt:lpstr>Archbishop of Canterbury</vt:lpstr>
      <vt:lpstr>Archbishop of Canterbury (religion v. king)</vt:lpstr>
      <vt:lpstr>Murder of Thomas Becket</vt:lpstr>
      <vt:lpstr>Westminster Abbey</vt:lpstr>
      <vt:lpstr>Westminster Abbey </vt:lpstr>
      <vt:lpstr>Benedictine Monks </vt:lpstr>
      <vt:lpstr>Benedictine Monks</vt:lpstr>
      <vt:lpstr>Stain glass windows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Religion During Medieval Times</dc:title>
  <dc:creator>Campbell</dc:creator>
  <cp:lastModifiedBy>Campbell</cp:lastModifiedBy>
  <cp:revision>37</cp:revision>
  <dcterms:created xsi:type="dcterms:W3CDTF">2009-09-26T14:06:53Z</dcterms:created>
  <dcterms:modified xsi:type="dcterms:W3CDTF">2009-09-27T23:40:47Z</dcterms:modified>
</cp:coreProperties>
</file>