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1" r:id="rId3"/>
    <p:sldId id="265" r:id="rId4"/>
    <p:sldId id="266" r:id="rId5"/>
    <p:sldId id="261" r:id="rId6"/>
    <p:sldId id="258" r:id="rId7"/>
    <p:sldId id="259" r:id="rId8"/>
    <p:sldId id="268" r:id="rId9"/>
    <p:sldId id="269" r:id="rId10"/>
    <p:sldId id="270" r:id="rId11"/>
    <p:sldId id="25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0058"/>
    <a:srgbClr val="990099"/>
    <a:srgbClr val="CC0099"/>
    <a:srgbClr val="3617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F14AF-6264-412B-A6B3-A60F6514F239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F8411-0756-4ACE-92CB-0E691309AA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F8411-0756-4ACE-92CB-0E691309AA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04AF5-7EC9-4448-9C16-920DE06CD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A3CEB-75E6-4F80-A7BE-9026E8CC0A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0742A-7667-49ED-B1CB-C4713073D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17F0D-F8AA-4CAE-8897-F30BF52F8C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DA493-7246-4D13-BBCF-9D23D4157B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63BAF-4E0B-42E0-8F9F-17ABB3D670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2DF6F-FEA9-4115-957C-F9170FDAA3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D4E10-57D9-4243-9478-0EE69749B4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537E1-BFAE-4FE3-8209-5F058D80D3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B6841-397F-48BD-A8DE-6F8B857CE0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E0BCF-8163-43A8-BA7A-BFD9AC9B1A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  <a:lum bright="-21000" contrast="49000"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061EA-F643-482D-AC02-43EEBADEF57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scienceblogs.com/retrospectacle/neuro%20set.JPG&amp;imgrefurl=http://scienceblogs.com/retrospectacle/2008/01/brain_injury_and_neurosurgery.php&amp;h=521&amp;w=500&amp;sz=49&amp;hl=en&amp;start=2&amp;um=1&amp;usg=__Hccthjo5gbMcMgF0iB1F81NuFjM=&amp;tbnid=9go_57rkz-e97M:&amp;tbnh=131&amp;tbnw=126&amp;prev=/images?q=medieval+torture+tools&amp;um=1&amp;hl=en&amp;rls=com.microsoft:*:IE-SearchBox&amp;rlz=1I7GWYE&amp;sa=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1676400"/>
            <a:ext cx="6400800" cy="1752600"/>
          </a:xfrm>
        </p:spPr>
        <p:txBody>
          <a:bodyPr/>
          <a:lstStyle/>
          <a:p>
            <a:r>
              <a:rPr lang="en-US" sz="4800" b="1" dirty="0">
                <a:solidFill>
                  <a:srgbClr val="36174D"/>
                </a:solidFill>
                <a:latin typeface="French Script MT" pitchFamily="66" charset="0"/>
              </a:rPr>
              <a:t>By: Lauren Head</a:t>
            </a:r>
          </a:p>
          <a:p>
            <a:r>
              <a:rPr lang="en-US" sz="4800" b="1" dirty="0">
                <a:solidFill>
                  <a:srgbClr val="36174D"/>
                </a:solidFill>
                <a:latin typeface="French Script MT" pitchFamily="66" charset="0"/>
              </a:rPr>
              <a:t>2</a:t>
            </a:r>
            <a:r>
              <a:rPr lang="en-US" sz="4800" b="1" baseline="30000" dirty="0">
                <a:solidFill>
                  <a:srgbClr val="36174D"/>
                </a:solidFill>
                <a:latin typeface="French Script MT" pitchFamily="66" charset="0"/>
              </a:rPr>
              <a:t>nd</a:t>
            </a:r>
            <a:r>
              <a:rPr lang="en-US" sz="4800" b="1" dirty="0">
                <a:solidFill>
                  <a:srgbClr val="36174D"/>
                </a:solidFill>
                <a:latin typeface="French Script MT" pitchFamily="66" charset="0"/>
              </a:rPr>
              <a:t> Period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381000"/>
            <a:ext cx="8001000" cy="9387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>
                <a:rot lat="0" lon="0" rev="4800000"/>
              </a:lightRig>
            </a:scene3d>
            <a:sp3d extrusionH="57150" contourW="19050" prstMaterial="dkEdge">
              <a:extrusionClr>
                <a:srgbClr val="7030A0"/>
              </a:extrusionClr>
              <a:contourClr>
                <a:srgbClr val="FFC000"/>
              </a:contourClr>
            </a:sp3d>
          </a:bodyPr>
          <a:lstStyle/>
          <a:p>
            <a:pPr algn="ctr"/>
            <a:r>
              <a:rPr lang="en-US" sz="5500" b="1" dirty="0" smtClean="0">
                <a:ln w="18000" cmpd="sng">
                  <a:solidFill>
                    <a:schemeClr val="accent2">
                      <a:satMod val="140000"/>
                    </a:schemeClr>
                  </a:solidFill>
                  <a:prstDash val="sysDash"/>
                  <a:miter lim="800000"/>
                </a:ln>
                <a:solidFill>
                  <a:srgbClr val="7030A0"/>
                </a:solidFill>
                <a:effectLst>
                  <a:outerShdw blurRad="127000" dir="9600000" sx="99000" sy="99000" algn="tl">
                    <a:srgbClr val="000000">
                      <a:alpha val="46000"/>
                    </a:srgbClr>
                  </a:outerShdw>
                </a:effectLst>
              </a:rPr>
              <a:t>Medieval Punishments</a:t>
            </a:r>
            <a:endParaRPr lang="en-US" sz="5500" b="1" dirty="0">
              <a:ln w="18000" cmpd="sng">
                <a:solidFill>
                  <a:schemeClr val="accent2">
                    <a:satMod val="140000"/>
                  </a:schemeClr>
                </a:solidFill>
                <a:prstDash val="sysDash"/>
                <a:miter lim="800000"/>
              </a:ln>
              <a:solidFill>
                <a:srgbClr val="7030A0"/>
              </a:solidFill>
              <a:effectLst>
                <a:outerShdw blurRad="127000" dir="9600000" sx="99000" sy="99000" algn="tl">
                  <a:srgbClr val="000000">
                    <a:alpha val="46000"/>
                  </a:srgbClr>
                </a:outerShdw>
              </a:effectLst>
            </a:endParaRPr>
          </a:p>
        </p:txBody>
      </p:sp>
      <p:pic>
        <p:nvPicPr>
          <p:cNvPr id="2053" name="Picture 5" descr="http://thoughtmerchant.files.wordpress.com/2007/10/noo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886200"/>
            <a:ext cx="3365500" cy="2524125"/>
          </a:xfrm>
          <a:prstGeom prst="rect">
            <a:avLst/>
          </a:prstGeom>
          <a:noFill/>
        </p:spPr>
      </p:pic>
      <p:pic>
        <p:nvPicPr>
          <p:cNvPr id="2055" name="Picture 7" descr="http://www.foltermuseum.com/pix/scharfrichtermask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1828800"/>
            <a:ext cx="1841500" cy="2237423"/>
          </a:xfrm>
          <a:prstGeom prst="rect">
            <a:avLst/>
          </a:prstGeom>
          <a:noFill/>
        </p:spPr>
      </p:pic>
      <p:pic>
        <p:nvPicPr>
          <p:cNvPr id="2057" name="Picture 9" descr="http://64.226.23.133/woodycarr/images/cage_stand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1447800"/>
            <a:ext cx="1981200" cy="46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Rebels and Traitors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Torture until body breaks to obtain confession</a:t>
            </a:r>
          </a:p>
          <a:p>
            <a:r>
              <a:rPr lang="en-US" dirty="0" smtClean="0"/>
              <a:t>William </a:t>
            </a:r>
            <a:r>
              <a:rPr lang="en-US" dirty="0" smtClean="0"/>
              <a:t>Wallace</a:t>
            </a:r>
            <a:endParaRPr lang="en-US" dirty="0" smtClean="0"/>
          </a:p>
          <a:p>
            <a:pPr lvl="1"/>
            <a:r>
              <a:rPr lang="en-US" dirty="0" smtClean="0"/>
              <a:t>Organs cut from body</a:t>
            </a:r>
          </a:p>
          <a:p>
            <a:pPr lvl="1"/>
            <a:r>
              <a:rPr lang="en-US" dirty="0" smtClean="0"/>
              <a:t>Displayed to town</a:t>
            </a:r>
          </a:p>
          <a:p>
            <a:r>
              <a:rPr lang="en-US" dirty="0" smtClean="0"/>
              <a:t>Wealthy or royalty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treated </a:t>
            </a:r>
            <a:r>
              <a:rPr lang="en-US" dirty="0" smtClean="0"/>
              <a:t>well</a:t>
            </a:r>
          </a:p>
          <a:p>
            <a:pPr lvl="1"/>
            <a:r>
              <a:rPr lang="en-US" dirty="0" smtClean="0"/>
              <a:t>Hunting</a:t>
            </a:r>
          </a:p>
          <a:p>
            <a:pPr lvl="1"/>
            <a:r>
              <a:rPr lang="en-US" dirty="0" smtClean="0"/>
              <a:t>Feasting</a:t>
            </a:r>
          </a:p>
        </p:txBody>
      </p:sp>
      <p:pic>
        <p:nvPicPr>
          <p:cNvPr id="4098" name="Picture 2" descr="http://upload.wikimedia.org/wikipedia/commons/5/5d/William_Walla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438400"/>
            <a:ext cx="3517900" cy="389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2362200"/>
            <a:ext cx="7239000" cy="1676399"/>
          </a:xfrm>
        </p:spPr>
        <p:txBody>
          <a:bodyPr/>
          <a:lstStyle/>
          <a:p>
            <a:pPr>
              <a:buNone/>
            </a:pPr>
            <a:r>
              <a:rPr lang="en-US" sz="10000" smtClean="0">
                <a:solidFill>
                  <a:srgbClr val="580058"/>
                </a:solidFill>
                <a:latin typeface="Arnprior" pitchFamily="2" charset="0"/>
              </a:rPr>
              <a:t>The End</a:t>
            </a:r>
            <a:endParaRPr lang="en-US" sz="10000" dirty="0">
              <a:solidFill>
                <a:srgbClr val="580058"/>
              </a:solidFill>
              <a:latin typeface="Arnprior" pitchFamily="2" charset="0"/>
            </a:endParaRPr>
          </a:p>
        </p:txBody>
      </p:sp>
      <p:pic>
        <p:nvPicPr>
          <p:cNvPr id="3077" name="Picture 5" descr="200px-Thumbscrews_dsc053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838200"/>
            <a:ext cx="1905000" cy="1285875"/>
          </a:xfrm>
          <a:prstGeom prst="rect">
            <a:avLst/>
          </a:prstGeom>
          <a:noFill/>
        </p:spPr>
      </p:pic>
      <p:pic>
        <p:nvPicPr>
          <p:cNvPr id="3079" name="Picture 7" descr="Waterboarding-Definition-Wikipedia24dec05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52400"/>
            <a:ext cx="2743200" cy="1975104"/>
          </a:xfrm>
          <a:prstGeom prst="rect">
            <a:avLst/>
          </a:prstGeom>
          <a:noFill/>
        </p:spPr>
      </p:pic>
      <p:pic>
        <p:nvPicPr>
          <p:cNvPr id="3081" name="Picture 9" descr="stock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4419600"/>
            <a:ext cx="2794000" cy="2095500"/>
          </a:xfrm>
          <a:prstGeom prst="rect">
            <a:avLst/>
          </a:prstGeom>
          <a:noFill/>
        </p:spPr>
      </p:pic>
      <p:pic>
        <p:nvPicPr>
          <p:cNvPr id="3083" name="Picture 11" descr="TortureHangingCag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2819400"/>
            <a:ext cx="2093368" cy="3322638"/>
          </a:xfrm>
          <a:prstGeom prst="rect">
            <a:avLst/>
          </a:prstGeom>
          <a:noFill/>
        </p:spPr>
      </p:pic>
      <p:pic>
        <p:nvPicPr>
          <p:cNvPr id="3085" name="Picture 13" descr="RK_892874_8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3886200"/>
            <a:ext cx="2133600" cy="2156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For a conviction</a:t>
            </a:r>
          </a:p>
          <a:p>
            <a:pPr lvl="1"/>
            <a:r>
              <a:rPr lang="en-US" dirty="0" smtClean="0"/>
              <a:t>Two eye-witnesses</a:t>
            </a:r>
          </a:p>
          <a:p>
            <a:pPr lvl="1"/>
            <a:r>
              <a:rPr lang="en-US" dirty="0" smtClean="0"/>
              <a:t>A confession</a:t>
            </a:r>
          </a:p>
          <a:p>
            <a:r>
              <a:rPr lang="en-US" dirty="0" smtClean="0"/>
              <a:t>Beginning with religious encouragement</a:t>
            </a:r>
          </a:p>
          <a:p>
            <a:r>
              <a:rPr lang="en-US" dirty="0" smtClean="0"/>
              <a:t>Torture last resort</a:t>
            </a:r>
          </a:p>
          <a:p>
            <a:r>
              <a:rPr lang="en-US" dirty="0" smtClean="0"/>
              <a:t>All were subject to torture, making individuals equal</a:t>
            </a:r>
            <a:endParaRPr lang="en-US" dirty="0"/>
          </a:p>
        </p:txBody>
      </p:sp>
      <p:pic>
        <p:nvPicPr>
          <p:cNvPr id="23554" name="Picture 2" descr="http://tbn0.google.com/images?q=tbn:9go_57rkz-e97M:http://scienceblogs.com/retrospectacle/neuro%2520set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1219200"/>
            <a:ext cx="2362200" cy="2455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 swore testimony</a:t>
            </a:r>
          </a:p>
          <a:p>
            <a:r>
              <a:rPr lang="en-US" dirty="0" smtClean="0"/>
              <a:t>Other witnesses reinforced persons reputation.</a:t>
            </a:r>
          </a:p>
          <a:p>
            <a:r>
              <a:rPr lang="en-US" dirty="0" smtClean="0"/>
              <a:t>Elders determine guilt and punishment </a:t>
            </a:r>
            <a:endParaRPr lang="en-US" dirty="0"/>
          </a:p>
        </p:txBody>
      </p:sp>
      <p:pic>
        <p:nvPicPr>
          <p:cNvPr id="18434" name="Picture 2" descr="http://www.britannia.com/history/articles/inque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886200"/>
            <a:ext cx="3505200" cy="279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belief that God would protect the innocent.</a:t>
            </a:r>
          </a:p>
          <a:p>
            <a:r>
              <a:rPr lang="en-US" dirty="0" smtClean="0"/>
              <a:t>Priest blessed the proceedings</a:t>
            </a:r>
          </a:p>
          <a:p>
            <a:r>
              <a:rPr lang="en-US" dirty="0" smtClean="0"/>
              <a:t>Different forms</a:t>
            </a:r>
          </a:p>
          <a:p>
            <a:pPr lvl="1"/>
            <a:r>
              <a:rPr lang="en-US" dirty="0" smtClean="0"/>
              <a:t>Water submerging</a:t>
            </a:r>
          </a:p>
          <a:p>
            <a:pPr lvl="1"/>
            <a:r>
              <a:rPr lang="en-US" dirty="0" smtClean="0"/>
              <a:t>Boiling water/hot iron</a:t>
            </a:r>
          </a:p>
          <a:p>
            <a:pPr lvl="1"/>
            <a:r>
              <a:rPr lang="en-US" dirty="0" smtClean="0"/>
              <a:t>Combat</a:t>
            </a:r>
          </a:p>
        </p:txBody>
      </p:sp>
      <p:pic>
        <p:nvPicPr>
          <p:cNvPr id="16386" name="Picture 2" descr="http://www.nanbelegorn.com/NB/icons/alcd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505200"/>
            <a:ext cx="3648075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Inquisition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229600" cy="4068763"/>
          </a:xfrm>
        </p:spPr>
        <p:txBody>
          <a:bodyPr/>
          <a:lstStyle/>
          <a:p>
            <a:r>
              <a:rPr lang="en-US" sz="3000" dirty="0" smtClean="0"/>
              <a:t>Grace period</a:t>
            </a:r>
          </a:p>
          <a:p>
            <a:r>
              <a:rPr lang="en-US" sz="3000" dirty="0" smtClean="0"/>
              <a:t>Females over 12, males over 14</a:t>
            </a:r>
          </a:p>
          <a:p>
            <a:r>
              <a:rPr lang="en-US" sz="3000" dirty="0" smtClean="0"/>
              <a:t>Hold accused with no explanation</a:t>
            </a:r>
          </a:p>
          <a:p>
            <a:r>
              <a:rPr lang="en-US" sz="3000" dirty="0" smtClean="0"/>
              <a:t>Lost all rights</a:t>
            </a:r>
          </a:p>
          <a:p>
            <a:r>
              <a:rPr lang="en-US" sz="3000" dirty="0" smtClean="0"/>
              <a:t>Lied about leniency for confessions</a:t>
            </a:r>
          </a:p>
          <a:p>
            <a:r>
              <a:rPr lang="en-US" sz="3000" dirty="0" smtClean="0"/>
              <a:t>Torture then ensued</a:t>
            </a:r>
          </a:p>
          <a:p>
            <a:r>
              <a:rPr lang="en-US" sz="3000" dirty="0" smtClean="0"/>
              <a:t>This practice spread throughout Europe</a:t>
            </a:r>
            <a:endParaRPr lang="en-US" sz="3000" dirty="0"/>
          </a:p>
        </p:txBody>
      </p:sp>
      <p:pic>
        <p:nvPicPr>
          <p:cNvPr id="25602" name="Picture 2" descr="http://www.ignatius.com/Images/Products/confes-h_samp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4886372"/>
            <a:ext cx="3733800" cy="1971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762000"/>
            <a:ext cx="5638800" cy="1143000"/>
          </a:xfrm>
        </p:spPr>
        <p:txBody>
          <a:bodyPr/>
          <a:lstStyle/>
          <a:p>
            <a:r>
              <a:rPr lang="en-US" sz="6000" dirty="0" err="1" smtClean="0"/>
              <a:t>Strappado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514600"/>
            <a:ext cx="6019800" cy="2438400"/>
          </a:xfrm>
        </p:spPr>
        <p:txBody>
          <a:bodyPr/>
          <a:lstStyle/>
          <a:p>
            <a:r>
              <a:rPr lang="en-US" dirty="0" smtClean="0"/>
              <a:t>Most popular form of torture.</a:t>
            </a:r>
          </a:p>
          <a:p>
            <a:r>
              <a:rPr lang="en-US" dirty="0" smtClean="0"/>
              <a:t>Pulley system over beam.</a:t>
            </a:r>
          </a:p>
          <a:p>
            <a:r>
              <a:rPr lang="en-US" dirty="0" smtClean="0"/>
              <a:t>Weights occasionally attached.</a:t>
            </a:r>
          </a:p>
          <a:p>
            <a:endParaRPr lang="en-US" dirty="0"/>
          </a:p>
        </p:txBody>
      </p:sp>
      <p:pic>
        <p:nvPicPr>
          <p:cNvPr id="19458" name="Picture 2" descr="http://www.lankanewspapers.com/news/members/space/news_images/big/tigeress19_news_11938607893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8600"/>
            <a:ext cx="2219325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Other Popular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4525963"/>
          </a:xfrm>
        </p:spPr>
        <p:txBody>
          <a:bodyPr/>
          <a:lstStyle/>
          <a:p>
            <a:r>
              <a:rPr lang="en-US" dirty="0" smtClean="0"/>
              <a:t>Sleep deprivation</a:t>
            </a:r>
          </a:p>
          <a:p>
            <a:r>
              <a:rPr lang="en-US" dirty="0" smtClean="0"/>
              <a:t>Fire torture</a:t>
            </a:r>
          </a:p>
          <a:p>
            <a:pPr lvl="1"/>
            <a:r>
              <a:rPr lang="en-US" dirty="0" smtClean="0"/>
              <a:t>Grease</a:t>
            </a:r>
          </a:p>
          <a:p>
            <a:pPr lvl="1"/>
            <a:r>
              <a:rPr lang="en-US" dirty="0" smtClean="0"/>
              <a:t>Soles of the feet</a:t>
            </a:r>
          </a:p>
          <a:p>
            <a:r>
              <a:rPr lang="en-US" dirty="0" smtClean="0"/>
              <a:t>Stretched</a:t>
            </a:r>
          </a:p>
          <a:p>
            <a:r>
              <a:rPr lang="en-US" dirty="0" smtClean="0"/>
              <a:t>Water torture</a:t>
            </a:r>
          </a:p>
          <a:p>
            <a:r>
              <a:rPr lang="en-US" dirty="0" smtClean="0"/>
              <a:t>Thumb/leg screws</a:t>
            </a:r>
            <a:endParaRPr lang="en-US" dirty="0"/>
          </a:p>
        </p:txBody>
      </p:sp>
      <p:pic>
        <p:nvPicPr>
          <p:cNvPr id="4" name="Picture 5" descr="200px-Thumbscrews_dsc053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76400"/>
            <a:ext cx="2356556" cy="1590675"/>
          </a:xfrm>
          <a:prstGeom prst="rect">
            <a:avLst/>
          </a:prstGeom>
          <a:noFill/>
        </p:spPr>
      </p:pic>
      <p:pic>
        <p:nvPicPr>
          <p:cNvPr id="21506" name="Picture 2" descr="http://www.funsci.com/fun3_en/fire/fire_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657600"/>
            <a:ext cx="3517900" cy="2578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Witchcraft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Unmarried women</a:t>
            </a:r>
          </a:p>
          <a:p>
            <a:r>
              <a:rPr lang="en-US" dirty="0" smtClean="0"/>
              <a:t>Frequently mistaken</a:t>
            </a:r>
          </a:p>
          <a:p>
            <a:r>
              <a:rPr lang="en-US" dirty="0" smtClean="0"/>
              <a:t>“Pact with the Devil”</a:t>
            </a:r>
          </a:p>
          <a:p>
            <a:r>
              <a:rPr lang="en-US" dirty="0" smtClean="0"/>
              <a:t>Once accused, unlikely to be dismissed</a:t>
            </a:r>
          </a:p>
        </p:txBody>
      </p:sp>
      <p:pic>
        <p:nvPicPr>
          <p:cNvPr id="29698" name="Picture 2" descr="http://z.about.com/d/atheism/1/0/J/0/3/WitchHang1678-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3505200"/>
            <a:ext cx="5257800" cy="316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Laziness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tolerated</a:t>
            </a:r>
          </a:p>
          <a:p>
            <a:r>
              <a:rPr lang="en-US" dirty="0" smtClean="0"/>
              <a:t>Noncitizen beggars removed</a:t>
            </a:r>
          </a:p>
          <a:p>
            <a:r>
              <a:rPr lang="en-US" dirty="0" smtClean="0"/>
              <a:t>Deemed physically able</a:t>
            </a:r>
          </a:p>
          <a:p>
            <a:r>
              <a:rPr lang="en-US" dirty="0" smtClean="0"/>
              <a:t>European prisons</a:t>
            </a:r>
            <a:endParaRPr lang="en-US" dirty="0"/>
          </a:p>
        </p:txBody>
      </p:sp>
      <p:pic>
        <p:nvPicPr>
          <p:cNvPr id="31746" name="Picture 2" descr="http://www.ibiza-hotels.com/medieval/begg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1524000"/>
            <a:ext cx="2753591" cy="4038600"/>
          </a:xfrm>
          <a:prstGeom prst="rect">
            <a:avLst/>
          </a:prstGeom>
          <a:noFill/>
        </p:spPr>
      </p:pic>
      <p:pic>
        <p:nvPicPr>
          <p:cNvPr id="31748" name="Picture 4" descr="http://www.jamb.ca/gallery/albums/Renaissance/Beggar.thum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4114800"/>
            <a:ext cx="327660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199</Words>
  <Application>Microsoft Office PowerPoint</Application>
  <PresentationFormat>On-screen Show (4:3)</PresentationFormat>
  <Paragraphs>72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Slide 1</vt:lpstr>
      <vt:lpstr>Trials</vt:lpstr>
      <vt:lpstr>Oaths</vt:lpstr>
      <vt:lpstr>Ordeals</vt:lpstr>
      <vt:lpstr>Inquisition Procedures</vt:lpstr>
      <vt:lpstr>Strappado</vt:lpstr>
      <vt:lpstr>Other Popular Forms</vt:lpstr>
      <vt:lpstr>Witchcraft</vt:lpstr>
      <vt:lpstr>Laziness</vt:lpstr>
      <vt:lpstr>Rebels and Traitors</vt:lpstr>
      <vt:lpstr>Slide 11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Punishments</dc:title>
  <dc:creator>wks1</dc:creator>
  <cp:lastModifiedBy>HP Authorized Customer</cp:lastModifiedBy>
  <cp:revision>63</cp:revision>
  <dcterms:created xsi:type="dcterms:W3CDTF">2008-10-21T12:53:36Z</dcterms:created>
  <dcterms:modified xsi:type="dcterms:W3CDTF">2008-11-06T23:36:05Z</dcterms:modified>
</cp:coreProperties>
</file>