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9879E3-60E4-4DE1-ABD6-2E295C749ACA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B0E41-ECFF-4915-94CE-79BCE3943B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B0E41-ECFF-4915-94CE-79BCE3943B7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C10D998-D889-419A-BA83-D3E8B22EF133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01017FA-97FE-4877-ACEF-78FF57849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vid.hdphimonline.net/images/film/swordinthestone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animation.car-toons.tv/thumb/1_82.jpg&amp;imgrefurl=http://animation.car-toons.tv/&amp;usg=__cS6pSluj0G8AzXvzYdRvyBYi_qE=&amp;h=413&amp;w=373&amp;sz=36&amp;hl=en&amp;start=4&amp;um=1&amp;tbnid=nNZpLEmCh-k6kM:&amp;tbnh=125&amp;tbnw=113&amp;prev=/images?q=sword+in+the+stone&amp;hl=en&amp;um=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users.skynet.be/keltic/table.JPG&amp;imgrefurl=http://users.skynet.be/keltic/edit03.html&amp;usg=__xKYnMzeBCn0x6UhnI5Lss60RsQs=&amp;h=1105&amp;w=1252&amp;sz=252&amp;hl=en&amp;start=1&amp;um=1&amp;tbnid=otn-7edZZB3ecM:&amp;tbnh=132&amp;tbnw=150&amp;prev=/images?q=knights+of+the+round+table&amp;hl=en&amp;um=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286000" y="228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00" y="16764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Cataneo BT" pitchFamily="66" charset="0"/>
              </a:rPr>
              <a:t>Brett Wylie </a:t>
            </a:r>
          </a:p>
          <a:p>
            <a:r>
              <a:rPr lang="en-US" dirty="0" smtClean="0">
                <a:latin typeface="Cataneo BT" pitchFamily="66" charset="0"/>
              </a:rPr>
              <a:t>2</a:t>
            </a:r>
            <a:r>
              <a:rPr lang="en-US" baseline="30000" dirty="0" smtClean="0">
                <a:latin typeface="Cataneo BT" pitchFamily="66" charset="0"/>
              </a:rPr>
              <a:t>nd</a:t>
            </a:r>
            <a:r>
              <a:rPr lang="en-US" dirty="0" smtClean="0">
                <a:latin typeface="Cataneo BT" pitchFamily="66" charset="0"/>
              </a:rPr>
              <a:t> period</a:t>
            </a:r>
            <a:endParaRPr lang="en-US" dirty="0">
              <a:latin typeface="Cataneo BT" pitchFamily="66" charset="0"/>
            </a:endParaRPr>
          </a:p>
        </p:txBody>
      </p:sp>
      <p:pic>
        <p:nvPicPr>
          <p:cNvPr id="1033" name="Picture 9" descr="http://www.carnaval.com/france/merlin/merlin-rick-wakem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09600" y="0"/>
            <a:ext cx="7543800" cy="68580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6705600" y="381000"/>
            <a:ext cx="2630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</a:t>
            </a:r>
          </a:p>
          <a:p>
            <a:pPr lvl="0" algn="ctr"/>
            <a:r>
              <a:rPr lang="en-US" sz="54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</a:t>
            </a:r>
          </a:p>
          <a:p>
            <a:pPr lvl="0" algn="ctr"/>
            <a:r>
              <a:rPr lang="en-US" sz="54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</a:t>
            </a:r>
          </a:p>
          <a:p>
            <a:pPr lvl="0" algn="ctr"/>
            <a:r>
              <a:rPr lang="en-US" sz="54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</a:t>
            </a:r>
          </a:p>
          <a:p>
            <a:pPr lvl="0" algn="ctr"/>
            <a:r>
              <a:rPr lang="en-US" sz="54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</a:t>
            </a:r>
          </a:p>
          <a:p>
            <a:pPr lvl="0" algn="ctr"/>
            <a:r>
              <a:rPr lang="en-US" sz="54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The Sorcerer’s Stone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“The Sorcerer’s Stone” is a movie about King Arthur growing up and being mentored by Merlin. He gains the thrown my pulling a sword from the stone, hence the name.</a:t>
            </a:r>
            <a:endParaRPr lang="en-US" dirty="0">
              <a:latin typeface="Cataneo BT" pitchFamily="66" charset="0"/>
            </a:endParaRPr>
          </a:p>
        </p:txBody>
      </p:sp>
      <p:pic>
        <p:nvPicPr>
          <p:cNvPr id="3074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3810000"/>
            <a:ext cx="21336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Who is Merlin?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 is a wizard known in Celtic legends to be King Arthur’s mentor and guardian.</a:t>
            </a:r>
          </a:p>
          <a:p>
            <a:r>
              <a:rPr lang="en-US" dirty="0" smtClean="0">
                <a:latin typeface="Cataneo BT" pitchFamily="66" charset="0"/>
              </a:rPr>
              <a:t>Merlin was said to be the son of the devil and a virgin woman.</a:t>
            </a:r>
          </a:p>
          <a:p>
            <a:r>
              <a:rPr lang="en-US" dirty="0" smtClean="0">
                <a:latin typeface="Cataneo BT" pitchFamily="66" charset="0"/>
              </a:rPr>
              <a:t>There are many different stories about Merlin and the adventures that he and Arthur did. </a:t>
            </a:r>
          </a:p>
          <a:p>
            <a:pPr>
              <a:buNone/>
            </a:pPr>
            <a:endParaRPr lang="en-US" dirty="0">
              <a:latin typeface="Cataneo BT" pitchFamily="66" charset="0"/>
            </a:endParaRPr>
          </a:p>
          <a:p>
            <a:pPr>
              <a:buNone/>
            </a:pPr>
            <a:endParaRPr lang="en-US" dirty="0">
              <a:latin typeface="Cataneo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 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Merlin’s personality, demeanor, and existence in many of the Arthurian tales depends on the people and where they are from that told it.</a:t>
            </a:r>
          </a:p>
          <a:p>
            <a:r>
              <a:rPr lang="en-US" dirty="0" smtClean="0">
                <a:latin typeface="Cataneo BT" pitchFamily="66" charset="0"/>
              </a:rPr>
              <a:t>Some accounts of Merlin barely mention Arthur and Merlin together because he is portrayed as evil.</a:t>
            </a:r>
          </a:p>
          <a:p>
            <a:r>
              <a:rPr lang="en-US" dirty="0" smtClean="0">
                <a:latin typeface="Cataneo BT" pitchFamily="66" charset="0"/>
              </a:rPr>
              <a:t>Others portray him as wise, kind, and a great mentor for Arthur.</a:t>
            </a:r>
            <a:endParaRPr lang="en-US" dirty="0">
              <a:latin typeface="Cataneo B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geocities.com/Paris/Lights/9717/igrain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0712" y="0"/>
            <a:ext cx="2253288" cy="371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taneo BT" pitchFamily="66" charset="0"/>
              </a:rPr>
              <a:t>How did Arthur and Merlin become introduced?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 befriends King </a:t>
            </a:r>
            <a:r>
              <a:rPr lang="en-US" dirty="0" err="1" smtClean="0">
                <a:latin typeface="Cataneo BT" pitchFamily="66" charset="0"/>
              </a:rPr>
              <a:t>Uther</a:t>
            </a:r>
            <a:r>
              <a:rPr lang="en-US" dirty="0" smtClean="0">
                <a:latin typeface="Cataneo BT" pitchFamily="66" charset="0"/>
              </a:rPr>
              <a:t> whom wants Queen </a:t>
            </a:r>
            <a:r>
              <a:rPr lang="en-US" dirty="0" err="1" smtClean="0">
                <a:latin typeface="Cataneo BT" pitchFamily="66" charset="0"/>
              </a:rPr>
              <a:t>Igraine</a:t>
            </a:r>
            <a:r>
              <a:rPr lang="en-US" dirty="0" smtClean="0">
                <a:latin typeface="Cataneo BT" pitchFamily="66" charset="0"/>
              </a:rPr>
              <a:t> wife of </a:t>
            </a:r>
            <a:r>
              <a:rPr lang="en-US" dirty="0" err="1" smtClean="0">
                <a:latin typeface="Cataneo BT" pitchFamily="66" charset="0"/>
              </a:rPr>
              <a:t>Gorlois</a:t>
            </a:r>
            <a:r>
              <a:rPr lang="en-US" dirty="0" smtClean="0">
                <a:latin typeface="Cataneo BT" pitchFamily="66" charset="0"/>
              </a:rPr>
              <a:t> Duke of </a:t>
            </a:r>
            <a:r>
              <a:rPr lang="en-US" dirty="0" err="1" smtClean="0">
                <a:latin typeface="Cataneo BT" pitchFamily="66" charset="0"/>
              </a:rPr>
              <a:t>Tentigal</a:t>
            </a:r>
            <a:r>
              <a:rPr lang="en-US" dirty="0" smtClean="0">
                <a:latin typeface="Cataneo BT" pitchFamily="66" charset="0"/>
              </a:rPr>
              <a:t>.</a:t>
            </a:r>
          </a:p>
          <a:p>
            <a:r>
              <a:rPr lang="en-US" dirty="0" smtClean="0">
                <a:latin typeface="Cataneo BT" pitchFamily="66" charset="0"/>
              </a:rPr>
              <a:t>Merlin helps disguise King </a:t>
            </a:r>
            <a:r>
              <a:rPr lang="en-US" dirty="0" err="1" smtClean="0">
                <a:latin typeface="Cataneo BT" pitchFamily="66" charset="0"/>
              </a:rPr>
              <a:t>Uther</a:t>
            </a:r>
            <a:r>
              <a:rPr lang="en-US" dirty="0" smtClean="0">
                <a:latin typeface="Cataneo BT" pitchFamily="66" charset="0"/>
              </a:rPr>
              <a:t> as the Duke but in exchange wants the baby that Lady </a:t>
            </a:r>
            <a:r>
              <a:rPr lang="en-US" dirty="0" err="1" smtClean="0">
                <a:latin typeface="Cataneo BT" pitchFamily="66" charset="0"/>
              </a:rPr>
              <a:t>Igraine</a:t>
            </a:r>
            <a:r>
              <a:rPr lang="en-US" dirty="0" smtClean="0">
                <a:latin typeface="Cataneo BT" pitchFamily="66" charset="0"/>
              </a:rPr>
              <a:t> would have.</a:t>
            </a:r>
          </a:p>
          <a:p>
            <a:r>
              <a:rPr lang="en-US" dirty="0" smtClean="0">
                <a:latin typeface="Cataneo BT" pitchFamily="66" charset="0"/>
              </a:rPr>
              <a:t>The plan works, and while everything was happening the Duke dies in the war and Lady </a:t>
            </a:r>
            <a:r>
              <a:rPr lang="en-US" dirty="0" err="1" smtClean="0">
                <a:latin typeface="Cataneo BT" pitchFamily="66" charset="0"/>
              </a:rPr>
              <a:t>Igraine</a:t>
            </a:r>
            <a:r>
              <a:rPr lang="en-US" dirty="0" smtClean="0">
                <a:latin typeface="Cataneo BT" pitchFamily="66" charset="0"/>
              </a:rPr>
              <a:t> becomes the King’s wife.</a:t>
            </a:r>
            <a:endParaRPr lang="en-US" dirty="0">
              <a:latin typeface="Cataneo BT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 and Arthur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 raises Arthur and helps him become the King.</a:t>
            </a:r>
          </a:p>
          <a:p>
            <a:r>
              <a:rPr lang="en-US" dirty="0" smtClean="0">
                <a:latin typeface="Cataneo BT" pitchFamily="66" charset="0"/>
              </a:rPr>
              <a:t>There are many different stories that tell how he became King but the most famous would be Arthur pulling a sword out of the stone as the prophecy foretold.</a:t>
            </a:r>
          </a:p>
          <a:p>
            <a:pPr>
              <a:buNone/>
            </a:pPr>
            <a:endParaRPr lang="en-US" dirty="0">
              <a:latin typeface="Cataneo BT" pitchFamily="66" charset="0"/>
            </a:endParaRPr>
          </a:p>
        </p:txBody>
      </p:sp>
      <p:pic>
        <p:nvPicPr>
          <p:cNvPr id="13314" name="Picture 2" descr="http://t1.gstatic.com/images?q=tbn:nNZpLEmCh-k6kM:http://animation.car-toons.tv/thumb/1_8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4495800"/>
            <a:ext cx="2133600" cy="218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Stories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 helped Arthur start his city named Camelot.</a:t>
            </a:r>
          </a:p>
          <a:p>
            <a:r>
              <a:rPr lang="en-US" dirty="0" smtClean="0">
                <a:latin typeface="Cataneo BT" pitchFamily="66" charset="0"/>
              </a:rPr>
              <a:t>He also suggested the famous knights of the round table</a:t>
            </a:r>
            <a:r>
              <a:rPr lang="en-US" dirty="0" smtClean="0">
                <a:latin typeface="Cataneo BT" pitchFamily="66" charset="0"/>
              </a:rPr>
              <a:t>.</a:t>
            </a:r>
          </a:p>
          <a:p>
            <a:r>
              <a:rPr lang="en-US" dirty="0" smtClean="0">
                <a:latin typeface="Cataneo BT" pitchFamily="66" charset="0"/>
              </a:rPr>
              <a:t>Merlin also was said to have made Stonehenge.</a:t>
            </a:r>
            <a:endParaRPr lang="en-US" dirty="0" smtClean="0">
              <a:latin typeface="Cataneo BT" pitchFamily="66" charset="0"/>
            </a:endParaRPr>
          </a:p>
          <a:p>
            <a:pPr>
              <a:buNone/>
            </a:pPr>
            <a:endParaRPr lang="en-US" dirty="0">
              <a:latin typeface="Cataneo BT" pitchFamily="66" charset="0"/>
            </a:endParaRPr>
          </a:p>
        </p:txBody>
      </p:sp>
      <p:pic>
        <p:nvPicPr>
          <p:cNvPr id="11266" name="Picture 2" descr="http://t2.gstatic.com/images?q=tbn:otn-7edZZB3ecM:http://users.skynet.be/keltic/table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4495800"/>
            <a:ext cx="30480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organ Le Fey by Meredith Dillm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4114800"/>
            <a:ext cx="24384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Stories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 also introduced Arthur to the Lady of the Lake whom gave Arthur Excalibur, the magic sword.</a:t>
            </a:r>
          </a:p>
          <a:p>
            <a:r>
              <a:rPr lang="en-US" dirty="0" smtClean="0">
                <a:latin typeface="Cataneo BT" pitchFamily="66" charset="0"/>
              </a:rPr>
              <a:t>Morgan Le Fay was said to be Arthur’s half sister and mistress to Merlin to learn his magic to ruin Arthur’s reign. </a:t>
            </a:r>
          </a:p>
          <a:p>
            <a:endParaRPr lang="en-US" dirty="0" smtClean="0">
              <a:latin typeface="Cataneo BT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Merlin’s Death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taneo BT" pitchFamily="66" charset="0"/>
              </a:rPr>
              <a:t>There are many different ways told on how Merlin died.</a:t>
            </a:r>
          </a:p>
          <a:p>
            <a:r>
              <a:rPr lang="en-US" dirty="0" smtClean="0">
                <a:latin typeface="Cataneo BT" pitchFamily="66" charset="0"/>
              </a:rPr>
              <a:t>Some of the ways that were told are Ms. </a:t>
            </a:r>
            <a:r>
              <a:rPr lang="en-US" dirty="0" err="1" smtClean="0">
                <a:latin typeface="Cataneo BT" pitchFamily="66" charset="0"/>
              </a:rPr>
              <a:t>Niviene</a:t>
            </a:r>
            <a:r>
              <a:rPr lang="en-US" dirty="0" smtClean="0">
                <a:latin typeface="Cataneo BT" pitchFamily="66" charset="0"/>
              </a:rPr>
              <a:t> trapping Merlin in a tomb forever because she was disgusted with his affection and love towards her. Others included Morgan Le Fey, a large rock killing him, him being trapped in an invisible tower, and Arthur becoming so mad at him, that he himself killed him.</a:t>
            </a:r>
            <a:endParaRPr lang="en-US" dirty="0">
              <a:latin typeface="Cataneo BT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Literature and Movies</a:t>
            </a:r>
            <a:endParaRPr lang="en-US" dirty="0">
              <a:latin typeface="Cataneo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taneo BT" pitchFamily="66" charset="0"/>
              </a:rPr>
              <a:t>Merlin is in a lot of movies and books. Some of the more popular are “Excalibur” and “The Sword in the Stone”. In books Merlin is either played as a wizard or in books like </a:t>
            </a:r>
            <a:r>
              <a:rPr lang="en-US" u="sng" dirty="0" smtClean="0">
                <a:latin typeface="Cataneo BT" pitchFamily="66" charset="0"/>
              </a:rPr>
              <a:t>A Connecticut Yankee In Arthur’s Court </a:t>
            </a:r>
            <a:r>
              <a:rPr lang="en-US" dirty="0" smtClean="0">
                <a:latin typeface="Cataneo BT" pitchFamily="66" charset="0"/>
              </a:rPr>
              <a:t>by Mark Twain, Merlin is not a wizard at all, but a old man that represented superstition.</a:t>
            </a:r>
            <a:endParaRPr lang="en-US" u="sng" dirty="0">
              <a:latin typeface="Cataneo BT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163</TotalTime>
  <Words>496</Words>
  <Application>Microsoft Office PowerPoint</Application>
  <PresentationFormat>On-screen Show (4:3)</PresentationFormat>
  <Paragraphs>48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Merlin</vt:lpstr>
      <vt:lpstr>Who is Merlin?</vt:lpstr>
      <vt:lpstr>Merlin </vt:lpstr>
      <vt:lpstr>How did Arthur and Merlin become introduced?</vt:lpstr>
      <vt:lpstr>Merlin and Arthur</vt:lpstr>
      <vt:lpstr>Stories</vt:lpstr>
      <vt:lpstr>Stories</vt:lpstr>
      <vt:lpstr>Merlin’s Death</vt:lpstr>
      <vt:lpstr>Literature and Movies</vt:lpstr>
      <vt:lpstr>The Sorcerer’s Stone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Merlin</dc:title>
  <dc:creator>Wylie</dc:creator>
  <cp:lastModifiedBy>Wylie</cp:lastModifiedBy>
  <cp:revision>19</cp:revision>
  <dcterms:created xsi:type="dcterms:W3CDTF">2009-09-26T19:52:35Z</dcterms:created>
  <dcterms:modified xsi:type="dcterms:W3CDTF">2009-09-27T19:23:47Z</dcterms:modified>
</cp:coreProperties>
</file>