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C1C37-8870-45EE-9084-D83CA02576D9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5E73F-1D64-4A28-BD2F-DA8276BB7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5E73F-1D64-4A28-BD2F-DA8276BB7D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7F609CE-6F4F-43BB-AA78-5511FD2F63A1}" type="datetimeFigureOut">
              <a:rPr lang="en-US" smtClean="0"/>
              <a:pPr/>
              <a:t>4/26/10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65775656-856D-4B2E-93DE-5A1E1D56E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ppitywoman08.files.wordpress.com/2008/12/happycow.jpg" TargetMode="External"/><Relationship Id="rId3" Type="http://schemas.openxmlformats.org/officeDocument/2006/relationships/hyperlink" Target="http://poetry.files.wordpress.com/2005/10/ode-on-a-grecian-ur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“Ode on A Grecian Urn”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Ashleigh Veasley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1700" dirty="0" smtClean="0"/>
              <a:t>	Who </a:t>
            </a:r>
            <a:r>
              <a:rPr lang="en-US" sz="1700" dirty="0"/>
              <a:t>are these coming to the sacrifice? </a:t>
            </a:r>
            <a:br>
              <a:rPr lang="en-US" sz="1700" dirty="0"/>
            </a:br>
            <a:r>
              <a:rPr lang="en-US" sz="1700" dirty="0"/>
              <a:t>    To what green altar, O mysterious priest, </a:t>
            </a:r>
            <a:br>
              <a:rPr lang="en-US" sz="1700" dirty="0"/>
            </a:br>
            <a:r>
              <a:rPr lang="en-US" sz="1700" dirty="0" err="1"/>
              <a:t>Lead'st</a:t>
            </a:r>
            <a:r>
              <a:rPr lang="en-US" sz="1700" dirty="0"/>
              <a:t> thou that heifer lowing at the skies, </a:t>
            </a:r>
            <a:br>
              <a:rPr lang="en-US" sz="1700" dirty="0"/>
            </a:br>
            <a:r>
              <a:rPr lang="en-US" sz="1700" dirty="0"/>
              <a:t>    And all her silken flanks with garlands </a:t>
            </a:r>
            <a:r>
              <a:rPr lang="en-US" sz="1700" dirty="0" err="1"/>
              <a:t>drest</a:t>
            </a:r>
            <a:r>
              <a:rPr lang="en-US" sz="1700" dirty="0"/>
              <a:t>? </a:t>
            </a:r>
            <a:br>
              <a:rPr lang="en-US" sz="1700" dirty="0"/>
            </a:br>
            <a:r>
              <a:rPr lang="en-US" sz="1700" dirty="0"/>
              <a:t>What little town by river or sea shore, </a:t>
            </a:r>
            <a:br>
              <a:rPr lang="en-US" sz="1700" dirty="0"/>
            </a:br>
            <a:r>
              <a:rPr lang="en-US" sz="1700" dirty="0"/>
              <a:t>    Or mountain-built with peaceful citadel, </a:t>
            </a:r>
            <a:br>
              <a:rPr lang="en-US" sz="1700" dirty="0"/>
            </a:br>
            <a:r>
              <a:rPr lang="en-US" sz="1700" dirty="0"/>
              <a:t>        Is emptied of this folk, this pious morn? </a:t>
            </a:r>
            <a:br>
              <a:rPr lang="en-US" sz="1700" dirty="0"/>
            </a:br>
            <a:r>
              <a:rPr lang="en-US" sz="1700" dirty="0"/>
              <a:t>And, little town, thy streets for evermore </a:t>
            </a:r>
            <a:br>
              <a:rPr lang="en-US" sz="1700" dirty="0"/>
            </a:br>
            <a:r>
              <a:rPr lang="en-US" sz="1700" dirty="0"/>
              <a:t>    Will silent be; and not a soul to tell </a:t>
            </a:r>
            <a:br>
              <a:rPr lang="en-US" sz="1700" dirty="0"/>
            </a:br>
            <a:r>
              <a:rPr lang="en-US" sz="1700" dirty="0"/>
              <a:t>        Why thou art desolate, can </a:t>
            </a:r>
            <a:r>
              <a:rPr lang="en-US" sz="1700" dirty="0" err="1"/>
              <a:t>e'er</a:t>
            </a:r>
            <a:r>
              <a:rPr lang="en-US" sz="1700" dirty="0"/>
              <a:t> return.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Five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1700" dirty="0" smtClean="0"/>
              <a:t>	O </a:t>
            </a:r>
            <a:r>
              <a:rPr lang="en-US" sz="1700" dirty="0"/>
              <a:t>Attic shape!  Fair attitude! with </a:t>
            </a:r>
            <a:r>
              <a:rPr lang="en-US" sz="1700" dirty="0" err="1"/>
              <a:t>brede</a:t>
            </a:r>
            <a:r>
              <a:rPr lang="en-US" sz="1700" dirty="0"/>
              <a:t> </a:t>
            </a:r>
            <a:br>
              <a:rPr lang="en-US" sz="1700" dirty="0"/>
            </a:br>
            <a:r>
              <a:rPr lang="en-US" sz="1700" dirty="0"/>
              <a:t>    Of marble men and maidens overwrought, </a:t>
            </a:r>
            <a:br>
              <a:rPr lang="en-US" sz="1700" dirty="0"/>
            </a:br>
            <a:r>
              <a:rPr lang="en-US" sz="1700" dirty="0"/>
              <a:t>With forest branches and the trodden weed; </a:t>
            </a:r>
            <a:br>
              <a:rPr lang="en-US" sz="1700" dirty="0"/>
            </a:br>
            <a:r>
              <a:rPr lang="en-US" sz="1700" dirty="0"/>
              <a:t>    Thou, silent form, dost tease us out of thought </a:t>
            </a:r>
            <a:br>
              <a:rPr lang="en-US" sz="1700" dirty="0"/>
            </a:br>
            <a:r>
              <a:rPr lang="en-US" sz="1700" dirty="0"/>
              <a:t>As doth eternity: Cold Pastoral! </a:t>
            </a:r>
            <a:br>
              <a:rPr lang="en-US" sz="1700" dirty="0"/>
            </a:br>
            <a:r>
              <a:rPr lang="en-US" sz="1700" dirty="0"/>
              <a:t>    When old age shall this generation waste, </a:t>
            </a:r>
            <a:br>
              <a:rPr lang="en-US" sz="1700" dirty="0"/>
            </a:br>
            <a:r>
              <a:rPr lang="en-US" sz="1700" dirty="0"/>
              <a:t>        Thou </a:t>
            </a:r>
            <a:r>
              <a:rPr lang="en-US" sz="1700" dirty="0" err="1"/>
              <a:t>shalt</a:t>
            </a:r>
            <a:r>
              <a:rPr lang="en-US" sz="1700" dirty="0"/>
              <a:t> remain, in midst of other woe </a:t>
            </a:r>
            <a:br>
              <a:rPr lang="en-US" sz="1700" dirty="0"/>
            </a:br>
            <a:r>
              <a:rPr lang="en-US" sz="1700" dirty="0"/>
              <a:t>    Than ours, a friend to man, to whom thou </a:t>
            </a:r>
            <a:r>
              <a:rPr lang="en-US" sz="1700" dirty="0" err="1"/>
              <a:t>say'st</a:t>
            </a:r>
            <a:r>
              <a:rPr lang="en-US" sz="1700" dirty="0"/>
              <a:t>, </a:t>
            </a:r>
            <a:br>
              <a:rPr lang="en-US" sz="1700" dirty="0"/>
            </a:br>
            <a:r>
              <a:rPr lang="en-US" sz="1700" dirty="0"/>
              <a:t>"Beauty is truth, truth beauty," - that is all </a:t>
            </a:r>
            <a:br>
              <a:rPr lang="en-US" sz="1700" dirty="0"/>
            </a:br>
            <a:r>
              <a:rPr lang="en-US" sz="1700" dirty="0"/>
              <a:t>        Ye know on earth, and all ye need to know.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Four</a:t>
            </a:r>
            <a:endParaRPr lang="en-US" dirty="0"/>
          </a:p>
        </p:txBody>
      </p:sp>
      <p:pic>
        <p:nvPicPr>
          <p:cNvPr id="6" name="Content Placeholder 5" descr="happy_cow_large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-9529" r="-9529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en-US" dirty="0" smtClean="0"/>
              <a:t>In this stanza, the speaker sees a group of people that are in route  to sacrifice a cow. He speculates as to where they are going and where they are from. He imagines that the people of the town have deserted it and will never return.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The speaker resumes speaking to the urn. He comes to the conclusion that after his generation comes to pass, the urn will remain telling future generations the most important lesson: “Beauty is truth, truth beauty”. That is all the urn knows and that is all it needs to know.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  <p:pic>
        <p:nvPicPr>
          <p:cNvPr id="4098" name="Picture 2" descr="http://poetry.files.wordpress.com/2005/10/ode-on-a-grecian-urn.jpg?w=4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0"/>
            <a:ext cx="2971800" cy="405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Devices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Rhythm: Iambic Pentameter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Rhyme Scheme: Stanza 4 – </a:t>
            </a:r>
            <a:r>
              <a:rPr lang="en-US" sz="1800" dirty="0" smtClean="0"/>
              <a:t>ABABCDECDE</a:t>
            </a:r>
            <a:endParaRPr lang="en-US" sz="1800" dirty="0" smtClean="0"/>
          </a:p>
          <a:p>
            <a:pPr lvl="4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Stanza </a:t>
            </a:r>
            <a:r>
              <a:rPr lang="en-US" dirty="0" smtClean="0">
                <a:solidFill>
                  <a:schemeClr val="tx1"/>
                </a:solidFill>
              </a:rPr>
              <a:t>5 – ABABCDEDCE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Personification: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Line 38 – “…thy streets for evermore will silent be…” He gives the streets the human characteristic of being silent.</a:t>
            </a:r>
          </a:p>
          <a:p>
            <a:endParaRPr lang="en-US" dirty="0" smtClean="0"/>
          </a:p>
          <a:p>
            <a:pPr lvl="6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http://uppitywoman08.files.wordpress.com/2008/12/</a:t>
            </a:r>
            <a:r>
              <a:rPr lang="en-US" dirty="0" smtClean="0">
                <a:hlinkClick r:id="rId2"/>
              </a:rPr>
              <a:t>happycow.jpg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http://poetry.files.wordpress.com/2005/10/ode-on-a-grecian-</a:t>
            </a:r>
            <a:r>
              <a:rPr lang="en-US" dirty="0" smtClean="0">
                <a:hlinkClick r:id="rId3"/>
              </a:rPr>
              <a:t>urn.jpg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96</TotalTime>
  <Words>481</Words>
  <Application>Microsoft Macintosh PowerPoint</Application>
  <PresentationFormat>On-screen Show (4:3)</PresentationFormat>
  <Paragraphs>25</Paragraphs>
  <Slides>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Codex</vt:lpstr>
      <vt:lpstr>“Ode on A Grecian Urn”</vt:lpstr>
      <vt:lpstr>Stanza Four</vt:lpstr>
      <vt:lpstr>Stanza Five</vt:lpstr>
      <vt:lpstr>Stanza Four</vt:lpstr>
      <vt:lpstr>Stanza 5</vt:lpstr>
      <vt:lpstr>Literary Devices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“Ode on A Grecian Urn”</dc:title>
  <dc:creator>Jarrell</dc:creator>
  <cp:lastModifiedBy>Ashleigh J. Veasley</cp:lastModifiedBy>
  <cp:revision>13</cp:revision>
  <dcterms:created xsi:type="dcterms:W3CDTF">2010-04-26T18:22:44Z</dcterms:created>
  <dcterms:modified xsi:type="dcterms:W3CDTF">2010-04-26T18:30:35Z</dcterms:modified>
</cp:coreProperties>
</file>