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3" r:id="rId6"/>
    <p:sldId id="264" r:id="rId7"/>
    <p:sldId id="265" r:id="rId8"/>
    <p:sldId id="268" r:id="rId9"/>
    <p:sldId id="266" r:id="rId10"/>
    <p:sldId id="267" r:id="rId11"/>
    <p:sldId id="261" r:id="rId12"/>
    <p:sldId id="262" r:id="rId13"/>
    <p:sldId id="25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E8B71-B535-4C68-8CE2-99555D89856E}" type="datetimeFigureOut">
              <a:rPr lang="en-US" smtClean="0"/>
              <a:pPr/>
              <a:t>9/27/2009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8FA22-6126-4C16-8005-9B67209C189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E8B71-B535-4C68-8CE2-99555D89856E}" type="datetimeFigureOut">
              <a:rPr lang="en-US" smtClean="0"/>
              <a:pPr/>
              <a:t>9/27/2009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8FA22-6126-4C16-8005-9B67209C189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E8B71-B535-4C68-8CE2-99555D89856E}" type="datetimeFigureOut">
              <a:rPr lang="en-US" smtClean="0"/>
              <a:pPr/>
              <a:t>9/27/2009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8FA22-6126-4C16-8005-9B67209C189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E8B71-B535-4C68-8CE2-99555D89856E}" type="datetimeFigureOut">
              <a:rPr lang="en-US" smtClean="0"/>
              <a:pPr/>
              <a:t>9/27/2009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8FA22-6126-4C16-8005-9B67209C189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E8B71-B535-4C68-8CE2-99555D89856E}" type="datetimeFigureOut">
              <a:rPr lang="en-US" smtClean="0"/>
              <a:pPr/>
              <a:t>9/27/2009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8FA22-6126-4C16-8005-9B67209C189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E8B71-B535-4C68-8CE2-99555D89856E}" type="datetimeFigureOut">
              <a:rPr lang="en-US" smtClean="0"/>
              <a:pPr/>
              <a:t>9/27/2009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8FA22-6126-4C16-8005-9B67209C189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E8B71-B535-4C68-8CE2-99555D89856E}" type="datetimeFigureOut">
              <a:rPr lang="en-US" smtClean="0"/>
              <a:pPr/>
              <a:t>9/27/2009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8FA22-6126-4C16-8005-9B67209C189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E8B71-B535-4C68-8CE2-99555D89856E}" type="datetimeFigureOut">
              <a:rPr lang="en-US" smtClean="0"/>
              <a:pPr/>
              <a:t>9/27/2009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8FA22-6126-4C16-8005-9B67209C189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E8B71-B535-4C68-8CE2-99555D89856E}" type="datetimeFigureOut">
              <a:rPr lang="en-US" smtClean="0"/>
              <a:pPr/>
              <a:t>9/27/2009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8FA22-6126-4C16-8005-9B67209C189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E8B71-B535-4C68-8CE2-99555D89856E}" type="datetimeFigureOut">
              <a:rPr lang="en-US" smtClean="0"/>
              <a:pPr/>
              <a:t>9/27/2009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8FA22-6126-4C16-8005-9B67209C189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E8B71-B535-4C68-8CE2-99555D89856E}" type="datetimeFigureOut">
              <a:rPr lang="en-US" smtClean="0"/>
              <a:pPr/>
              <a:t>9/27/2009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8FA22-6126-4C16-8005-9B67209C189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0"/>
              </a:schemeClr>
            </a:gs>
            <a:gs pos="50000">
              <a:srgbClr val="FFFF00"/>
            </a:gs>
            <a:gs pos="82000">
              <a:schemeClr val="tx2">
                <a:lumMod val="7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3E8B71-B535-4C68-8CE2-99555D89856E}" type="datetimeFigureOut">
              <a:rPr lang="en-US" smtClean="0"/>
              <a:pPr/>
              <a:t>9/27/2009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38FA22-6126-4C16-8005-9B67209C189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4crests.com/hisandorofco.html" TargetMode="External"/><Relationship Id="rId2" Type="http://schemas.openxmlformats.org/officeDocument/2006/relationships/hyperlink" Target="http://www.fleurdelis.com/meanings.htm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gif"/><Relationship Id="rId5" Type="http://schemas.openxmlformats.org/officeDocument/2006/relationships/image" Target="../media/image8.gif"/><Relationship Id="rId4" Type="http://schemas.openxmlformats.org/officeDocument/2006/relationships/image" Target="../media/image7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Coat of Arms </a:t>
            </a:r>
            <a:br>
              <a:rPr lang="en-US" dirty="0" smtClean="0"/>
            </a:br>
            <a:r>
              <a:rPr lang="en-US" dirty="0" smtClean="0"/>
              <a:t>or</a:t>
            </a:r>
            <a:br>
              <a:rPr lang="en-US" dirty="0" smtClean="0"/>
            </a:br>
            <a:r>
              <a:rPr lang="en-US" dirty="0" smtClean="0"/>
              <a:t>Heraldry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Peter Cottle</a:t>
            </a:r>
          </a:p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Mottoes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Hartcup : To a valiant heart, nothing is impossible. (</a:t>
            </a:r>
            <a:r>
              <a:rPr lang="fr-FR" dirty="0" smtClean="0"/>
              <a:t>A coeur valliant, rien impossible).</a:t>
            </a:r>
            <a:endParaRPr lang="en-US" dirty="0" smtClean="0"/>
          </a:p>
          <a:p>
            <a:r>
              <a:rPr lang="en-US" dirty="0" smtClean="0"/>
              <a:t>Carnagie, Carnegie: Flying, he keeps his eye on the stars. (Alis aspicit astra).</a:t>
            </a:r>
          </a:p>
          <a:p>
            <a:r>
              <a:rPr lang="en-US" dirty="0" smtClean="0"/>
              <a:t>Perrott Amo: I love as I find. (Amo, ut invenio)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it came from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Heraldry began around the 12</a:t>
            </a:r>
            <a:r>
              <a:rPr lang="en-US" baseline="30000" dirty="0" smtClean="0"/>
              <a:t>th</a:t>
            </a:r>
            <a:r>
              <a:rPr lang="en-US" dirty="0" smtClean="0"/>
              <a:t> century in the roman empire and areas around the roman empire.</a:t>
            </a:r>
          </a:p>
          <a:p>
            <a:endParaRPr lang="en-US" dirty="0"/>
          </a:p>
        </p:txBody>
      </p:sp>
      <p:pic>
        <p:nvPicPr>
          <p:cNvPr id="4" name="Picture 3" descr="holyromanempire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9400" y="3048000"/>
            <a:ext cx="3352799" cy="33158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http://www.fleurdelis.com/meanings.htm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www.4crests.com/hisandorofco.html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http://www.youtube.com/watch?v=YrGBHeFpjVo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Coat of arms is commonly mistaken for code of arms, but this is not correct.</a:t>
            </a:r>
          </a:p>
          <a:p>
            <a:r>
              <a:rPr lang="en-US" dirty="0" smtClean="0"/>
              <a:t>It is almost 900 years old but still used today in many countries.</a:t>
            </a:r>
          </a:p>
          <a:p>
            <a:r>
              <a:rPr lang="en-US" dirty="0" smtClean="0"/>
              <a:t>It is not just used for decoration, but some cites in Europe still make and use the symbols for their culture.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you can find 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Coat of arms was printed on most shields to show who it belonged to.</a:t>
            </a:r>
          </a:p>
          <a:p>
            <a:r>
              <a:rPr lang="en-US" dirty="0" smtClean="0"/>
              <a:t>You can also find coats of arms on some flags.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pic>
        <p:nvPicPr>
          <p:cNvPr id="4" name="Content Placeholder 3" descr="492px-Small_coat_of_arms_of_the_Czech_Republic_svg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16355" y="1600200"/>
            <a:ext cx="3711290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the colors mean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Gold: Generosity and elevation of the mind </a:t>
            </a:r>
          </a:p>
          <a:p>
            <a:r>
              <a:rPr lang="en-US" dirty="0" smtClean="0"/>
              <a:t>Silver or White: Peace and sincerity</a:t>
            </a:r>
          </a:p>
          <a:p>
            <a:r>
              <a:rPr lang="en-US" dirty="0" smtClean="0"/>
              <a:t>Red: Warrior or martyr; Military strength and magnanimity</a:t>
            </a:r>
          </a:p>
          <a:p>
            <a:r>
              <a:rPr lang="en-US" dirty="0" smtClean="0"/>
              <a:t>Blue: Truth and loyalty </a:t>
            </a:r>
          </a:p>
          <a:p>
            <a:r>
              <a:rPr lang="en-US" dirty="0" smtClean="0"/>
              <a:t>Green: Hope, joy, and loyalty in love</a:t>
            </a:r>
          </a:p>
          <a:p>
            <a:r>
              <a:rPr lang="en-US" dirty="0" smtClean="0"/>
              <a:t>Black: Constancy or grief</a:t>
            </a:r>
          </a:p>
          <a:p>
            <a:r>
              <a:rPr lang="en-US" dirty="0" smtClean="0"/>
              <a:t>Purple: Royal majesty, sovereignty, and justice</a:t>
            </a:r>
          </a:p>
          <a:p>
            <a:r>
              <a:rPr lang="en-US" dirty="0" smtClean="0"/>
              <a:t>Orange: Worthy ambition</a:t>
            </a:r>
          </a:p>
          <a:p>
            <a:r>
              <a:rPr lang="en-US" dirty="0" smtClean="0"/>
              <a:t>Maroon: Patient in battle, and yet victorious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Ermine: White with black spots.</a:t>
            </a:r>
          </a:p>
          <a:p>
            <a:r>
              <a:rPr lang="en-US" dirty="0" smtClean="0"/>
              <a:t>Erminois: Gold with black spots.</a:t>
            </a:r>
          </a:p>
          <a:p>
            <a:r>
              <a:rPr lang="en-US" dirty="0" smtClean="0"/>
              <a:t>Ermines: Black with white spots.</a:t>
            </a:r>
          </a:p>
          <a:p>
            <a:r>
              <a:rPr lang="en-US" dirty="0" smtClean="0"/>
              <a:t>Pean: Black with gold spots.</a:t>
            </a:r>
          </a:p>
          <a:p>
            <a:r>
              <a:rPr lang="en-US" dirty="0" smtClean="0"/>
              <a:t>Vair: Blue and white bell-shaped objects.</a:t>
            </a:r>
          </a:p>
          <a:p>
            <a:endParaRPr lang="en-US" dirty="0" smtClean="0"/>
          </a:p>
          <a:p>
            <a:r>
              <a:rPr lang="en-US" dirty="0" smtClean="0"/>
              <a:t>Furs usually symbolize dignity.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Helmets</a:t>
            </a:r>
            <a:endParaRPr lang="en-US" dirty="0"/>
          </a:p>
        </p:txBody>
      </p:sp>
      <p:pic>
        <p:nvPicPr>
          <p:cNvPr id="4" name="Content Placeholder 3" descr="ennobled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3200401"/>
            <a:ext cx="2864152" cy="3657599"/>
          </a:xfrm>
        </p:spPr>
      </p:pic>
      <p:pic>
        <p:nvPicPr>
          <p:cNvPr id="7" name="Picture 6" descr="helmregaltwo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8400" y="3144078"/>
            <a:ext cx="2895600" cy="3713922"/>
          </a:xfrm>
          <a:prstGeom prst="rect">
            <a:avLst/>
          </a:prstGeom>
        </p:spPr>
      </p:pic>
      <p:pic>
        <p:nvPicPr>
          <p:cNvPr id="8" name="Picture 7" descr="helmslotted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71800" y="1295399"/>
            <a:ext cx="2819400" cy="36161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Shields</a:t>
            </a:r>
            <a:endParaRPr lang="en-US" dirty="0"/>
          </a:p>
        </p:txBody>
      </p:sp>
      <p:pic>
        <p:nvPicPr>
          <p:cNvPr id="4" name="Content Placeholder 3" descr="beveled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52800" y="1752600"/>
            <a:ext cx="2966872" cy="3276600"/>
          </a:xfrm>
        </p:spPr>
      </p:pic>
      <p:pic>
        <p:nvPicPr>
          <p:cNvPr id="5" name="Picture 4" descr="curved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95198" y="1219200"/>
            <a:ext cx="2348802" cy="2590800"/>
          </a:xfrm>
          <a:prstGeom prst="rect">
            <a:avLst/>
          </a:prstGeom>
        </p:spPr>
      </p:pic>
      <p:pic>
        <p:nvPicPr>
          <p:cNvPr id="6" name="Picture 5" descr="edged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800" y="1292975"/>
            <a:ext cx="2514600" cy="2773681"/>
          </a:xfrm>
          <a:prstGeom prst="rect">
            <a:avLst/>
          </a:prstGeom>
        </p:spPr>
      </p:pic>
      <p:pic>
        <p:nvPicPr>
          <p:cNvPr id="8" name="Picture 7" descr="1bevelededge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29400" y="3705828"/>
            <a:ext cx="2743200" cy="3246699"/>
          </a:xfrm>
          <a:prstGeom prst="rect">
            <a:avLst/>
          </a:prstGeom>
        </p:spPr>
      </p:pic>
      <p:pic>
        <p:nvPicPr>
          <p:cNvPr id="9" name="Picture 8" descr="ornamental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8600" y="4035879"/>
            <a:ext cx="2590800" cy="28221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Banners</a:t>
            </a:r>
            <a:endParaRPr lang="en-US" dirty="0"/>
          </a:p>
        </p:txBody>
      </p:sp>
      <p:pic>
        <p:nvPicPr>
          <p:cNvPr id="4" name="Content Placeholder 3" descr="allbanners1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90600" y="1143000"/>
            <a:ext cx="7239000" cy="5715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544</TotalTime>
  <Words>296</Words>
  <Application>Microsoft Office PowerPoint</Application>
  <PresentationFormat>On-screen Show (4:3)</PresentationFormat>
  <Paragraphs>43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Coat of Arms  or Heraldry</vt:lpstr>
      <vt:lpstr>Overview</vt:lpstr>
      <vt:lpstr>Where you can find it</vt:lpstr>
      <vt:lpstr>Example</vt:lpstr>
      <vt:lpstr>What the colors mean</vt:lpstr>
      <vt:lpstr>Furs</vt:lpstr>
      <vt:lpstr>Helmets</vt:lpstr>
      <vt:lpstr>Shields</vt:lpstr>
      <vt:lpstr>Banners</vt:lpstr>
      <vt:lpstr>Mottoes</vt:lpstr>
      <vt:lpstr>Where it came from</vt:lpstr>
      <vt:lpstr>Sources</vt:lpstr>
      <vt:lpstr>Video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Coat of Arms  or Heraldry</dc:title>
  <dc:creator>Peter Cottle</dc:creator>
  <cp:lastModifiedBy>Peter Cottle</cp:lastModifiedBy>
  <cp:revision>103</cp:revision>
  <dcterms:created xsi:type="dcterms:W3CDTF">2009-09-24T22:21:13Z</dcterms:created>
  <dcterms:modified xsi:type="dcterms:W3CDTF">2009-09-28T01:35:49Z</dcterms:modified>
</cp:coreProperties>
</file>