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14488"/>
            <a:ext cx="7772400" cy="1470025"/>
          </a:xfrm>
        </p:spPr>
        <p:txBody>
          <a:bodyPr anchor="ctr"/>
          <a:lstStyle/>
          <a:p>
            <a:r>
              <a:rPr kumimoji="0" lang="en-US" smtClean="0"/>
              <a:t>Click to edit Master title style</a:t>
            </a:r>
            <a:endParaRPr kumimoji="0" lang="en-US"/>
          </a:p>
        </p:txBody>
      </p:sp>
      <p:sp>
        <p:nvSpPr>
          <p:cNvPr id="3" name="Subtitle 2"/>
          <p:cNvSpPr>
            <a:spLocks noGrp="1"/>
          </p:cNvSpPr>
          <p:nvPr>
            <p:ph type="subTitle" idx="1"/>
          </p:nvPr>
        </p:nvSpPr>
        <p:spPr>
          <a:xfrm>
            <a:off x="1623397" y="3214686"/>
            <a:ext cx="5897206" cy="1500198"/>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082A9813-FD91-44A7-BBD6-097067241028}" type="datetimeFigureOut">
              <a:rPr lang="en-US" smtClean="0"/>
              <a:t>10/15/2009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A39C97-0433-488C-A15B-90A887F85DF0}"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82A9813-FD91-44A7-BBD6-097067241028}" type="datetimeFigureOut">
              <a:rPr lang="en-US" smtClean="0"/>
              <a:t>10/15/2009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A39C97-0433-488C-A15B-90A887F85DF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43768" y="642918"/>
            <a:ext cx="1543032" cy="5483246"/>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42918"/>
            <a:ext cx="6615130" cy="548324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82A9813-FD91-44A7-BBD6-097067241028}" type="datetimeFigureOut">
              <a:rPr lang="en-US" smtClean="0"/>
              <a:t>10/15/2009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A39C97-0433-488C-A15B-90A887F85DF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lvl1pPr>
              <a:buSzPct val="50000"/>
              <a:buFont typeface="Wingdings"/>
              <a:buChar char=""/>
              <a:defRPr/>
            </a:lvl1pPr>
            <a:lvl2pPr>
              <a:buSzPct val="50000"/>
              <a:buFont typeface="Wingdings 2"/>
              <a:buChar char=""/>
              <a:defRPr/>
            </a:lvl2pPr>
            <a:lvl3pPr>
              <a:buSzPct val="50000"/>
              <a:buFont typeface="Wingdings"/>
              <a:buChar char="Y"/>
              <a:defRPr/>
            </a:lvl3pPr>
            <a:lvl4pPr>
              <a:buSzPct val="50000"/>
              <a:buFont typeface="Wingdings 2"/>
              <a:buChar char="³"/>
              <a:defRPr/>
            </a:lvl4pPr>
            <a:lvl5pPr>
              <a:buSzPct val="50000"/>
              <a:buFont typeface="Wingdings 2"/>
              <a:buChar char=""/>
              <a:defRPr/>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82A9813-FD91-44A7-BBD6-097067241028}" type="datetimeFigureOut">
              <a:rPr lang="en-US" smtClean="0"/>
              <a:t>10/15/2009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A39C97-0433-488C-A15B-90A887F85DF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685800" y="2643183"/>
            <a:ext cx="6457968" cy="1362075"/>
          </a:xfrm>
        </p:spPr>
        <p:txBody>
          <a:bodyPr anchor="ctr"/>
          <a:lstStyle>
            <a:lvl1pPr algn="l">
              <a:defRPr sz="4000" b="0" cap="all"/>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009383"/>
            <a:ext cx="4529142" cy="1500187"/>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82A9813-FD91-44A7-BBD6-097067241028}" type="datetimeFigureOut">
              <a:rPr lang="en-US" smtClean="0"/>
              <a:t>10/15/2009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A39C97-0433-488C-A15B-90A887F85DF0}"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82A9813-FD91-44A7-BBD6-097067241028}" type="datetimeFigureOut">
              <a:rPr lang="en-US" smtClean="0"/>
              <a:t>10/15/2009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A39C97-0433-488C-A15B-90A887F85DF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0"/>
            </a:lvl1pPr>
            <a:lvl2pPr marL="457200" indent="0">
              <a:buNone/>
              <a:defRPr sz="2000" b="0"/>
            </a:lvl2pPr>
            <a:lvl3pPr marL="914400" indent="0">
              <a:buNone/>
              <a:defRPr sz="1800" b="0"/>
            </a:lvl3pPr>
            <a:lvl4pPr marL="1371600" indent="0">
              <a:buNone/>
              <a:defRPr sz="1600" b="0"/>
            </a:lvl4pPr>
            <a:lvl5pPr marL="1828800" indent="0">
              <a:buNone/>
              <a:defRPr sz="1600" b="0"/>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0">
                <a:effectLst/>
              </a:defRPr>
            </a:lvl1pPr>
            <a:lvl2pPr marL="457200" indent="0">
              <a:buNone/>
              <a:defRPr sz="2000" b="0">
                <a:effectLst/>
              </a:defRPr>
            </a:lvl2pPr>
            <a:lvl3pPr marL="914400" indent="0">
              <a:buNone/>
              <a:defRPr sz="1800" b="0">
                <a:effectLst/>
              </a:defRPr>
            </a:lvl3pPr>
            <a:lvl4pPr marL="1371600" indent="0">
              <a:buNone/>
              <a:defRPr sz="1600" b="0">
                <a:effectLst/>
              </a:defRPr>
            </a:lvl4pPr>
            <a:lvl5pPr marL="1828800" indent="0">
              <a:buNone/>
              <a:defRPr sz="1600" b="0">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82A9813-FD91-44A7-BBD6-097067241028}" type="datetimeFigureOut">
              <a:rPr lang="en-US" smtClean="0"/>
              <a:t>10/15/2009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FA39C97-0433-488C-A15B-90A887F85DF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82A9813-FD91-44A7-BBD6-097067241028}" type="datetimeFigureOut">
              <a:rPr lang="en-US" smtClean="0"/>
              <a:t>10/15/2009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FA39C97-0433-488C-A15B-90A887F85DF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2A9813-FD91-44A7-BBD6-097067241028}" type="datetimeFigureOut">
              <a:rPr lang="en-US" smtClean="0"/>
              <a:t>10/15/2009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FA39C97-0433-488C-A15B-90A887F85DF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571480"/>
            <a:ext cx="3008313" cy="1071570"/>
          </a:xfrm>
        </p:spPr>
        <p:txBody>
          <a:bodyPr anchor="t"/>
          <a:lstStyle>
            <a:lvl1pPr algn="l">
              <a:defRPr sz="2000" b="0">
                <a:effectLst/>
              </a:defRPr>
            </a:lvl1pPr>
          </a:lstStyle>
          <a:p>
            <a:r>
              <a:rPr kumimoji="0" lang="en-US" smtClean="0"/>
              <a:t>Click to edit Master title style</a:t>
            </a:r>
            <a:endParaRPr kumimoji="0" lang="en-US"/>
          </a:p>
        </p:txBody>
      </p:sp>
      <p:sp>
        <p:nvSpPr>
          <p:cNvPr id="3" name="Content Placeholder 2"/>
          <p:cNvSpPr>
            <a:spLocks noGrp="1"/>
          </p:cNvSpPr>
          <p:nvPr>
            <p:ph idx="1"/>
          </p:nvPr>
        </p:nvSpPr>
        <p:spPr>
          <a:xfrm>
            <a:off x="3575050" y="571481"/>
            <a:ext cx="5111750" cy="555468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457201" y="1643051"/>
            <a:ext cx="3008313" cy="448311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82A9813-FD91-44A7-BBD6-097067241028}" type="datetimeFigureOut">
              <a:rPr lang="en-US" smtClean="0"/>
              <a:t>10/15/2009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A39C97-0433-488C-A15B-90A887F85DF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2910" y="687306"/>
            <a:ext cx="850886" cy="4670520"/>
          </a:xfrm>
        </p:spPr>
        <p:txBody>
          <a:bodyPr vert="eaVert" anchor="ctr"/>
          <a:lstStyle>
            <a:lvl1pPr algn="ctr">
              <a:defRPr sz="2000" b="0">
                <a:gradFill flip="none" rotWithShape="1">
                  <a:gsLst>
                    <a:gs pos="0">
                      <a:srgbClr val="000082"/>
                    </a:gs>
                    <a:gs pos="30000">
                      <a:srgbClr val="66008F"/>
                    </a:gs>
                    <a:gs pos="64999">
                      <a:srgbClr val="BA0066"/>
                    </a:gs>
                    <a:gs pos="89999">
                      <a:srgbClr val="FF0000"/>
                    </a:gs>
                    <a:gs pos="100000">
                      <a:srgbClr val="FF8200"/>
                    </a:gs>
                  </a:gsLst>
                  <a:lin ang="16200000" scaled="1"/>
                  <a:tileRect/>
                </a:gradFill>
                <a:effectLst/>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500166" y="684213"/>
            <a:ext cx="6929486" cy="4673613"/>
          </a:xfrm>
          <a:prstGeom prst="roundRect">
            <a:avLst>
              <a:gd name="adj" fmla="val 5966"/>
            </a:avLst>
          </a:prstGeom>
          <a:solidFill>
            <a:schemeClr val="bg2">
              <a:tint val="60000"/>
              <a:alpha val="50000"/>
            </a:schemeClr>
          </a:solidFill>
          <a:effectLst>
            <a:outerShdw blurRad="127000" dist="101600" dir="2700000" algn="tl" rotWithShape="0">
              <a:srgbClr val="000000">
                <a:alpha val="43137"/>
              </a:srgb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en-US" smtClean="0"/>
              <a:t>Click icon to add picture</a:t>
            </a:r>
            <a:endParaRPr kumimoji="0" lang="en-US"/>
          </a:p>
        </p:txBody>
      </p:sp>
      <p:sp>
        <p:nvSpPr>
          <p:cNvPr id="4" name="Text Placeholder 3"/>
          <p:cNvSpPr>
            <a:spLocks noGrp="1"/>
          </p:cNvSpPr>
          <p:nvPr>
            <p:ph type="body" sz="half" idx="2"/>
          </p:nvPr>
        </p:nvSpPr>
        <p:spPr>
          <a:xfrm>
            <a:off x="1500166" y="5481658"/>
            <a:ext cx="6924037" cy="804862"/>
          </a:xfrm>
        </p:spPr>
        <p:txBody>
          <a:bodyPr anchor="ctr"/>
          <a:lstStyle>
            <a:lvl1pPr marL="0" indent="0" algn="ctr">
              <a:buNone/>
              <a:defRPr sz="1400"/>
            </a:lvl1pPr>
            <a:lvl2pPr marL="457200" indent="0" algn="ctr">
              <a:buNone/>
              <a:defRPr sz="1200"/>
            </a:lvl2pPr>
            <a:lvl3pPr marL="914400" indent="0" algn="ctr">
              <a:buNone/>
              <a:defRPr sz="1000"/>
            </a:lvl3pPr>
            <a:lvl4pPr marL="1371600" indent="0" algn="ctr">
              <a:buNone/>
              <a:defRPr sz="900"/>
            </a:lvl4pPr>
            <a:lvl5pPr marL="1828800" indent="0" algn="ctr">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82A9813-FD91-44A7-BBD6-097067241028}" type="datetimeFigureOut">
              <a:rPr lang="en-US" smtClean="0"/>
              <a:t>10/15/2009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A39C97-0433-488C-A15B-90A887F85DF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rtlCol="0" anchor="ctr">
            <a:normAutofit/>
          </a:body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00200"/>
            <a:ext cx="8229600" cy="4525963"/>
          </a:xfrm>
          <a:prstGeom prst="rect">
            <a:avLst/>
          </a:prstGeom>
        </p:spPr>
        <p:txBody>
          <a:bodyPr vert="horz" rtlCol="0">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7010400" y="6356350"/>
            <a:ext cx="2133600" cy="365125"/>
          </a:xfrm>
          <a:prstGeom prst="rect">
            <a:avLst/>
          </a:prstGeom>
        </p:spPr>
        <p:txBody>
          <a:bodyPr vert="horz" rtlCol="0" anchor="ctr"/>
          <a:lstStyle>
            <a:lvl1pPr algn="r" eaLnBrk="1" latinLnBrk="0" hangingPunct="1">
              <a:defRPr kumimoji="0" sz="1200">
                <a:solidFill>
                  <a:schemeClr val="tx1">
                    <a:tint val="75000"/>
                  </a:schemeClr>
                </a:solidFill>
              </a:defRPr>
            </a:lvl1pPr>
          </a:lstStyle>
          <a:p>
            <a:fld id="{082A9813-FD91-44A7-BBD6-097067241028}" type="datetimeFigureOut">
              <a:rPr lang="en-US" smtClean="0"/>
              <a:t>10/15/2009</a:t>
            </a:fld>
            <a:endParaRPr lang="en-US"/>
          </a:p>
        </p:txBody>
      </p:sp>
      <p:sp>
        <p:nvSpPr>
          <p:cNvPr id="5" name="Footer Placeholder 4"/>
          <p:cNvSpPr>
            <a:spLocks noGrp="1"/>
          </p:cNvSpPr>
          <p:nvPr>
            <p:ph type="ftr" sz="quarter" idx="3"/>
          </p:nvPr>
        </p:nvSpPr>
        <p:spPr>
          <a:xfrm>
            <a:off x="0" y="6356350"/>
            <a:ext cx="2895600" cy="365125"/>
          </a:xfrm>
          <a:prstGeom prst="rect">
            <a:avLst/>
          </a:prstGeom>
        </p:spPr>
        <p:txBody>
          <a:bodyPr vert="horz" rtlCol="0" anchor="ctr"/>
          <a:lstStyle>
            <a:lvl1pPr algn="l" eaLnBrk="1" latinLnBrk="0" hangingPunct="1">
              <a:defRPr kumimoji="0"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01090" y="0"/>
            <a:ext cx="642910" cy="571480"/>
          </a:xfrm>
          <a:prstGeom prst="roundRect">
            <a:avLst>
              <a:gd name="adj" fmla="val 16667"/>
            </a:avLst>
          </a:prstGeom>
        </p:spPr>
        <p:txBody>
          <a:bodyPr vert="horz" rtlCol="0" anchor="ctr"/>
          <a:lstStyle>
            <a:lvl1pPr algn="ctr" eaLnBrk="1" latinLnBrk="0" hangingPunct="1">
              <a:defRPr kumimoji="0" sz="1200">
                <a:solidFill>
                  <a:schemeClr val="tx1">
                    <a:tint val="75000"/>
                  </a:schemeClr>
                </a:solidFill>
              </a:defRPr>
            </a:lvl1pPr>
          </a:lstStyle>
          <a:p>
            <a:fld id="{BFA39C97-0433-488C-A15B-90A887F85DF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rtl="0" eaLnBrk="1" latinLnBrk="0" hangingPunct="1">
        <a:spcBef>
          <a:spcPct val="0"/>
        </a:spcBef>
        <a:buNone/>
        <a:defRPr kumimoji="0" sz="4400" kern="1200">
          <a:gradFill flip="none" rotWithShape="1">
            <a:gsLst>
              <a:gs pos="0">
                <a:srgbClr val="000082"/>
              </a:gs>
              <a:gs pos="30000">
                <a:srgbClr val="66008F"/>
              </a:gs>
              <a:gs pos="64999">
                <a:srgbClr val="BA0066"/>
              </a:gs>
              <a:gs pos="89999">
                <a:srgbClr val="FF0000"/>
              </a:gs>
              <a:gs pos="100000">
                <a:srgbClr val="FF8200"/>
              </a:gs>
            </a:gsLst>
            <a:lin ang="5400000" scaled="1"/>
            <a:tileRect/>
          </a:gradFill>
          <a:effectLst>
            <a:outerShdw blurRad="50800" dist="50800" dir="2700000" algn="tl" rotWithShape="0">
              <a:srgbClr val="000000">
                <a:alpha val="43137"/>
              </a:srgbClr>
            </a:outerShdw>
          </a:effectLst>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a:buChar char="z"/>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a:buChar char="ø"/>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a:buChar char="Y"/>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a:buChar char="³"/>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a:buChar char="¹"/>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tx1"/>
                </a:solidFill>
              </a:rPr>
              <a:t>The </a:t>
            </a:r>
            <a:r>
              <a:rPr lang="en-US" dirty="0" err="1" smtClean="0">
                <a:solidFill>
                  <a:schemeClr val="tx1"/>
                </a:solidFill>
              </a:rPr>
              <a:t>Paston</a:t>
            </a:r>
            <a:r>
              <a:rPr lang="en-US" dirty="0" smtClean="0">
                <a:solidFill>
                  <a:schemeClr val="tx1"/>
                </a:solidFill>
              </a:rPr>
              <a:t> Letters</a:t>
            </a:r>
            <a:endParaRPr lang="en-US" dirty="0">
              <a:solidFill>
                <a:schemeClr val="tx1"/>
              </a:solidFill>
            </a:endParaRPr>
          </a:p>
        </p:txBody>
      </p:sp>
      <p:sp>
        <p:nvSpPr>
          <p:cNvPr id="3" name="Subtitle 2"/>
          <p:cNvSpPr>
            <a:spLocks noGrp="1"/>
          </p:cNvSpPr>
          <p:nvPr>
            <p:ph type="subTitle" idx="1"/>
          </p:nvPr>
        </p:nvSpPr>
        <p:spPr/>
        <p:txBody>
          <a:bodyPr/>
          <a:lstStyle/>
          <a:p>
            <a:r>
              <a:rPr lang="en-US" dirty="0" smtClean="0"/>
              <a:t>Stephanie Boling, Rachel Gray, Ashleigh Veasley</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lnSpcReduction="10000"/>
          </a:bodyPr>
          <a:lstStyle/>
          <a:p>
            <a:r>
              <a:rPr lang="en-US" b="1" dirty="0" smtClean="0"/>
              <a:t>April 1471 </a:t>
            </a:r>
          </a:p>
          <a:p>
            <a:pPr lvl="1"/>
            <a:r>
              <a:rPr lang="en-US" dirty="0" smtClean="0"/>
              <a:t>The tone of this passage is hopeful and informative. He is informing his mother of his brother’s condition and is optimistic that he will return to his full health.</a:t>
            </a:r>
          </a:p>
          <a:p>
            <a:r>
              <a:rPr lang="en-US" b="1" dirty="0" smtClean="0"/>
              <a:t>15 September 1471</a:t>
            </a:r>
          </a:p>
          <a:p>
            <a:pPr lvl="1"/>
            <a:r>
              <a:rPr lang="en-US" dirty="0" smtClean="0"/>
              <a:t>The tone of this passage is serious and pleading. He is begging that his relatives don not catch the widespread plague that is claiming the lives of many in his mother’s town.</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lvl="0"/>
            <a:r>
              <a:rPr lang="en-US" dirty="0" smtClean="0"/>
              <a:t>If John’s brother had died, it probably would have been damaging to his </a:t>
            </a:r>
            <a:r>
              <a:rPr lang="en-US" b="1" dirty="0" smtClean="0"/>
              <a:t>psyche</a:t>
            </a:r>
            <a:r>
              <a:rPr lang="en-US" dirty="0" smtClean="0"/>
              <a:t>.</a:t>
            </a:r>
          </a:p>
          <a:p>
            <a:pPr lvl="0"/>
            <a:r>
              <a:rPr lang="en-US" dirty="0" smtClean="0"/>
              <a:t>It became evident that the symptoms of the plague were not </a:t>
            </a:r>
            <a:r>
              <a:rPr lang="en-US" b="1" dirty="0" smtClean="0"/>
              <a:t>psychosomatic</a:t>
            </a:r>
            <a:r>
              <a:rPr lang="en-US" dirty="0" smtClean="0"/>
              <a:t> in nature because many people were dying of it.</a:t>
            </a:r>
          </a:p>
          <a:p>
            <a:pPr lvl="0"/>
            <a:r>
              <a:rPr lang="en-US" dirty="0" smtClean="0"/>
              <a:t>Hopefully John’s brother will not suffer from </a:t>
            </a:r>
            <a:r>
              <a:rPr lang="en-US" b="1" dirty="0" smtClean="0"/>
              <a:t>psychotic</a:t>
            </a:r>
            <a:r>
              <a:rPr lang="en-US" dirty="0" smtClean="0"/>
              <a:t> behavior because of his injury.</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lvl="0"/>
            <a:r>
              <a:rPr lang="en-US" dirty="0" smtClean="0"/>
              <a:t>John’s brother did not exude </a:t>
            </a:r>
            <a:r>
              <a:rPr lang="en-US" b="1" dirty="0" smtClean="0"/>
              <a:t>pusillanimous</a:t>
            </a:r>
            <a:r>
              <a:rPr lang="en-US" dirty="0" smtClean="0"/>
              <a:t> behavior when he was shot with the arrow.</a:t>
            </a:r>
          </a:p>
          <a:p>
            <a:pPr lvl="0"/>
            <a:r>
              <a:rPr lang="en-US" dirty="0" smtClean="0"/>
              <a:t>John did not heap </a:t>
            </a:r>
            <a:r>
              <a:rPr lang="en-US" b="1" dirty="0" smtClean="0"/>
              <a:t>animadversion</a:t>
            </a:r>
            <a:r>
              <a:rPr lang="en-US" dirty="0" smtClean="0"/>
              <a:t> towards the person who shot his brother; he was just ecstatic that he was still alive.</a:t>
            </a:r>
          </a:p>
          <a:p>
            <a:pPr lvl="0"/>
            <a:r>
              <a:rPr lang="en-US" dirty="0" smtClean="0"/>
              <a:t>Had John’s brother been shot in the spine he may have been paralyzed and left as an </a:t>
            </a:r>
            <a:r>
              <a:rPr lang="en-US" b="1" dirty="0" smtClean="0"/>
              <a:t>inanimate</a:t>
            </a:r>
            <a:r>
              <a:rPr lang="en-US" dirty="0" smtClean="0"/>
              <a:t> being.</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LuckyTie">
  <a:themeElements>
    <a:clrScheme name="Lucky Tie">
      <a:dk1>
        <a:sysClr val="windowText" lastClr="000000"/>
      </a:dk1>
      <a:lt1>
        <a:sysClr val="window" lastClr="FFFFFF"/>
      </a:lt1>
      <a:dk2>
        <a:srgbClr val="C80000"/>
      </a:dk2>
      <a:lt2>
        <a:srgbClr val="FFECEC"/>
      </a:lt2>
      <a:accent1>
        <a:srgbClr val="C93131"/>
      </a:accent1>
      <a:accent2>
        <a:srgbClr val="F58C5D"/>
      </a:accent2>
      <a:accent3>
        <a:srgbClr val="EABC33"/>
      </a:accent3>
      <a:accent4>
        <a:srgbClr val="698F9B"/>
      </a:accent4>
      <a:accent5>
        <a:srgbClr val="825397"/>
      </a:accent5>
      <a:accent6>
        <a:srgbClr val="814359"/>
      </a:accent6>
      <a:hlink>
        <a:srgbClr val="03AEC5"/>
      </a:hlink>
      <a:folHlink>
        <a:srgbClr val="8D9B07"/>
      </a:folHlink>
    </a:clrScheme>
    <a:fontScheme name="Lucky Tie">
      <a:majorFont>
        <a:latin typeface="Tahoma"/>
        <a:ea typeface=""/>
        <a:cs typeface=""/>
        <a:font script="Cyrl" typeface="Tahoma"/>
        <a:font script="Grek" typeface="Tahoma"/>
        <a:font script="Jpan" typeface="ＭＳ Ｐ明朝"/>
        <a:font script="Hang" typeface="굴림"/>
        <a:font script="Hans" typeface="黑体"/>
        <a:font script="Hant" typeface="新細明體"/>
        <a:font script="Arab" typeface="Tahoma"/>
        <a:font script="Hebr" typeface="Tahoma"/>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Franklin Gothic Book"/>
        <a:ea typeface=""/>
        <a:cs typeface=""/>
        <a:font script="Cyrl" typeface="Arial"/>
        <a:font script="Grek" typeface="Arial"/>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ucky Tie">
      <a:fillStyleLst>
        <a:solidFill>
          <a:schemeClr val="phClr">
            <a:tint val="100000"/>
            <a:shade val="100000"/>
            <a:hueMod val="100000"/>
            <a:satMod val="100000"/>
          </a:schemeClr>
        </a:solidFill>
        <a:gradFill rotWithShape="1">
          <a:gsLst>
            <a:gs pos="0">
              <a:schemeClr val="phClr">
                <a:tint val="100000"/>
                <a:shade val="50000"/>
                <a:hueMod val="100000"/>
                <a:satMod val="90000"/>
              </a:schemeClr>
            </a:gs>
            <a:gs pos="50000">
              <a:schemeClr val="phClr">
                <a:tint val="50000"/>
                <a:shade val="100000"/>
                <a:hueMod val="100000"/>
                <a:satMod val="100000"/>
              </a:schemeClr>
            </a:gs>
            <a:gs pos="100000">
              <a:schemeClr val="phClr">
                <a:tint val="100000"/>
                <a:shade val="50000"/>
                <a:hueMod val="100000"/>
                <a:satMod val="90000"/>
              </a:schemeClr>
            </a:gs>
          </a:gsLst>
          <a:lin ang="1800000" scaled="1"/>
        </a:gradFill>
        <a:solidFill>
          <a:schemeClr val="phClr">
            <a:tint val="100000"/>
            <a:shade val="100000"/>
            <a:hueMod val="100000"/>
            <a:satMod val="100000"/>
          </a:schemeClr>
        </a:solidFill>
      </a:fillStyleLst>
      <a:lnStyleLst>
        <a:ln w="20000" cap="flat" cmpd="sng" algn="ctr">
          <a:solidFill>
            <a:schemeClr val="phClr"/>
          </a:solidFill>
          <a:prstDash val="solid"/>
        </a:ln>
        <a:ln w="30000" cap="flat" cmpd="sng" algn="ctr">
          <a:solidFill>
            <a:schemeClr val="phClr"/>
          </a:solidFill>
          <a:prstDash val="solid"/>
        </a:ln>
        <a:ln w="40000" cap="flat" cmpd="dbl" algn="ctr">
          <a:solidFill>
            <a:schemeClr val="phClr"/>
          </a:solidFill>
          <a:prstDash val="solid"/>
        </a:ln>
      </a:lnStyleLst>
      <a:effectStyleLst>
        <a:effectStyle>
          <a:effectLst>
            <a:glow rad="12700">
              <a:schemeClr val="phClr">
                <a:tint val="100000"/>
                <a:shade val="100000"/>
                <a:alpha val="50196"/>
                <a:hueMod val="100000"/>
                <a:satMod val="100000"/>
              </a:schemeClr>
            </a:glow>
          </a:effectLst>
        </a:effectStyle>
        <a:effectStyle>
          <a:effectLst>
            <a:innerShdw blurRad="25400" dist="38100" dir="2700000">
              <a:schemeClr val="phClr">
                <a:tint val="90000"/>
                <a:shade val="100000"/>
                <a:hueMod val="100000"/>
                <a:satMod val="100000"/>
              </a:schemeClr>
            </a:innerShdw>
          </a:effectLst>
        </a:effectStyle>
        <a:effectStyle>
          <a:effectLst>
            <a:innerShdw blurRad="25400" dist="38100" dir="2700000">
              <a:schemeClr val="phClr">
                <a:tint val="100000"/>
                <a:shade val="50000"/>
                <a:hueMod val="100000"/>
                <a:satMod val="100000"/>
              </a:schemeClr>
            </a:innerShdw>
          </a:effectLst>
          <a:scene3d>
            <a:camera prst="orthographicFront"/>
            <a:lightRig rig="soft" dir="t"/>
          </a:scene3d>
          <a:sp3d extrusionH="76200" prstMaterial="matte">
            <a:bevelT h="50800"/>
            <a:bevelB w="0" h="0"/>
            <a:extrusionClr>
              <a:schemeClr val="accent3">
                <a:tint val="40000"/>
              </a:schemeClr>
            </a:extrusionClr>
          </a:sp3d>
        </a:effectStyle>
      </a:effectStyleLst>
      <a:bgFillStyleLst>
        <a:gradFill rotWithShape="1">
          <a:gsLst>
            <a:gs pos="0">
              <a:schemeClr val="phClr">
                <a:tint val="100000"/>
                <a:shade val="50000"/>
                <a:hueMod val="100000"/>
                <a:satMod val="100000"/>
              </a:schemeClr>
            </a:gs>
            <a:gs pos="40000">
              <a:schemeClr val="phClr">
                <a:tint val="85000"/>
                <a:shade val="100000"/>
                <a:hueMod val="100000"/>
                <a:satMod val="100000"/>
              </a:schemeClr>
            </a:gs>
            <a:gs pos="100000">
              <a:schemeClr val="phClr">
                <a:tint val="100000"/>
                <a:shade val="50000"/>
                <a:hueMod val="100000"/>
                <a:satMod val="100000"/>
              </a:schemeClr>
            </a:gs>
          </a:gsLst>
          <a:lin ang="2700000" scaled="1"/>
        </a:gradFill>
        <a:blipFill>
          <a:blip xmlns:r="http://schemas.openxmlformats.org/officeDocument/2006/relationships" r:embed="rId1">
            <a:duotone>
              <a:schemeClr val="phClr">
                <a:tint val="100000"/>
                <a:shade val="60000"/>
                <a:hueMod val="100000"/>
                <a:satMod val="100000"/>
              </a:schemeClr>
              <a:schemeClr val="phClr">
                <a:tint val="70000"/>
                <a:shade val="100000"/>
                <a:hueMod val="100000"/>
                <a:satMod val="100000"/>
              </a:schemeClr>
            </a:duotone>
          </a:blip>
          <a:stretch>
            <a:fillRect/>
          </a:stretch>
        </a:blipFill>
        <a:blipFill>
          <a:blip xmlns:r="http://schemas.openxmlformats.org/officeDocument/2006/relationships" r:embed="rId2">
            <a:duotone>
              <a:schemeClr val="phClr">
                <a:tint val="100000"/>
                <a:shade val="60000"/>
                <a:hueMod val="100000"/>
                <a:satMod val="100000"/>
              </a:schemeClr>
              <a:schemeClr val="phClr">
                <a:tint val="70000"/>
                <a:shade val="100000"/>
                <a:hueMod val="100000"/>
                <a:satMod val="10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Lucky Tie</Template>
  <TotalTime>8</TotalTime>
  <Words>191</Words>
  <Application>Microsoft Office PowerPoint</Application>
  <PresentationFormat>On-screen Show (4:3)</PresentationFormat>
  <Paragraphs>12</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LuckyTie</vt:lpstr>
      <vt:lpstr>The Paston Letters</vt:lpstr>
      <vt:lpstr>Slide 2</vt:lpstr>
      <vt:lpstr>Slide 3</vt:lpstr>
      <vt:lpstr>Slide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Paston Letters</dc:title>
  <dc:creator>Jarrell</dc:creator>
  <cp:lastModifiedBy>Jarrell</cp:lastModifiedBy>
  <cp:revision>1</cp:revision>
  <dcterms:created xsi:type="dcterms:W3CDTF">2009-10-16T01:09:07Z</dcterms:created>
  <dcterms:modified xsi:type="dcterms:W3CDTF">2009-10-16T01:17:49Z</dcterms:modified>
</cp:coreProperties>
</file>