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60" r:id="rId4"/>
    <p:sldId id="258" r:id="rId5"/>
    <p:sldId id="259"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91" d="100"/>
          <a:sy n="91" d="100"/>
        </p:scale>
        <p:origin x="-8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DA75EAD-DE5C-4FF4-9D63-4B0AA74A617F}" type="datetimeFigureOut">
              <a:rPr lang="en-US" smtClean="0"/>
              <a:pPr/>
              <a:t>10/22/09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795CEA0-582C-4C95-91A8-23D522744F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A75EAD-DE5C-4FF4-9D63-4B0AA74A617F}"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5CEA0-582C-4C95-91A8-23D522744F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A75EAD-DE5C-4FF4-9D63-4B0AA74A617F}"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5CEA0-582C-4C95-91A8-23D522744F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DA75EAD-DE5C-4FF4-9D63-4B0AA74A617F}" type="datetimeFigureOut">
              <a:rPr lang="en-US" smtClean="0"/>
              <a:pPr/>
              <a:t>10/22/09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795CEA0-582C-4C95-91A8-23D522744F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DA75EAD-DE5C-4FF4-9D63-4B0AA74A617F}" type="datetimeFigureOut">
              <a:rPr lang="en-US" smtClean="0"/>
              <a:pPr/>
              <a:t>10/22/09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795CEA0-582C-4C95-91A8-23D522744F0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DA75EAD-DE5C-4FF4-9D63-4B0AA74A617F}" type="datetimeFigureOut">
              <a:rPr lang="en-US" smtClean="0"/>
              <a:pPr/>
              <a:t>10/22/09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795CEA0-582C-4C95-91A8-23D522744F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DA75EAD-DE5C-4FF4-9D63-4B0AA74A617F}"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795CEA0-582C-4C95-91A8-23D522744F0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DA75EAD-DE5C-4FF4-9D63-4B0AA74A617F}" type="datetimeFigureOut">
              <a:rPr lang="en-US" smtClean="0"/>
              <a:pPr/>
              <a:t>10/22/09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5CEA0-582C-4C95-91A8-23D522744F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DA75EAD-DE5C-4FF4-9D63-4B0AA74A617F}" type="datetimeFigureOut">
              <a:rPr lang="en-US" smtClean="0"/>
              <a:pPr/>
              <a:t>10/22/09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5CEA0-582C-4C95-91A8-23D522744F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DA75EAD-DE5C-4FF4-9D63-4B0AA74A617F}" type="datetimeFigureOut">
              <a:rPr lang="en-US" smtClean="0"/>
              <a:pPr/>
              <a:t>10/22/09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5CEA0-582C-4C95-91A8-23D522744F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DA75EAD-DE5C-4FF4-9D63-4B0AA74A617F}"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795CEA0-582C-4C95-91A8-23D522744F0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DA75EAD-DE5C-4FF4-9D63-4B0AA74A617F}" type="datetimeFigureOut">
              <a:rPr lang="en-US" smtClean="0"/>
              <a:pPr/>
              <a:t>10/22/09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795CEA0-582C-4C95-91A8-23D522744F0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heartofawarrior.org/stage.htm" TargetMode="External"/><Relationship Id="rId3" Type="http://schemas.openxmlformats.org/officeDocument/2006/relationships/hyperlink" Target="http://go.galegroup.com/ps/start.do?p=GVRL.worlderas&amp;u=norc7219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Stages of Knighthood</a:t>
            </a:r>
            <a:endParaRPr lang="en-US" dirty="0"/>
          </a:p>
        </p:txBody>
      </p:sp>
      <p:sp>
        <p:nvSpPr>
          <p:cNvPr id="3" name="Subtitle 2"/>
          <p:cNvSpPr>
            <a:spLocks noGrp="1"/>
          </p:cNvSpPr>
          <p:nvPr>
            <p:ph type="subTitle" idx="1"/>
          </p:nvPr>
        </p:nvSpPr>
        <p:spPr/>
        <p:txBody>
          <a:bodyPr/>
          <a:lstStyle/>
          <a:p>
            <a:r>
              <a:rPr lang="en-US" dirty="0" smtClean="0"/>
              <a:t>By. Brandon </a:t>
            </a:r>
            <a:r>
              <a:rPr lang="en-US" dirty="0" err="1" smtClean="0"/>
              <a:t>Jhin</a:t>
            </a:r>
            <a:endParaRPr lang="en-US" dirty="0"/>
          </a:p>
        </p:txBody>
      </p:sp>
      <p:pic>
        <p:nvPicPr>
          <p:cNvPr id="1026" name="Picture 2"/>
          <p:cNvPicPr>
            <a:picLocks noChangeAspect="1" noChangeArrowheads="1"/>
          </p:cNvPicPr>
          <p:nvPr/>
        </p:nvPicPr>
        <p:blipFill>
          <a:blip r:embed="rId2"/>
          <a:srcRect/>
          <a:stretch>
            <a:fillRect/>
          </a:stretch>
        </p:blipFill>
        <p:spPr bwMode="auto">
          <a:xfrm>
            <a:off x="6096000" y="228600"/>
            <a:ext cx="2667000" cy="4445000"/>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2362200" y="381000"/>
            <a:ext cx="3048000" cy="349061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 - Page</a:t>
            </a:r>
            <a:endParaRPr lang="en-US" dirty="0"/>
          </a:p>
        </p:txBody>
      </p:sp>
      <p:sp>
        <p:nvSpPr>
          <p:cNvPr id="3" name="Content Placeholder 2"/>
          <p:cNvSpPr>
            <a:spLocks noGrp="1"/>
          </p:cNvSpPr>
          <p:nvPr>
            <p:ph idx="1"/>
          </p:nvPr>
        </p:nvSpPr>
        <p:spPr>
          <a:xfrm>
            <a:off x="304800" y="1554162"/>
            <a:ext cx="8686800" cy="4922838"/>
          </a:xfrm>
        </p:spPr>
        <p:txBody>
          <a:bodyPr>
            <a:normAutofit fontScale="40000" lnSpcReduction="20000"/>
          </a:bodyPr>
          <a:lstStyle/>
          <a:p>
            <a:r>
              <a:rPr lang="en-US" sz="5000" dirty="0" smtClean="0"/>
              <a:t>A boy from the age of 7 to 8 years old would leave his home and be sent to the local lord’s castle or manor to train as a page.</a:t>
            </a:r>
          </a:p>
          <a:p>
            <a:r>
              <a:rPr lang="en-US" sz="5000" dirty="0" smtClean="0"/>
              <a:t>Not all boys would have the privilege to undergo this training.  Generally, boys born to certain men were allowed the opportunity to become a knight.  They would also come from a wealthy background as well since becoming a knight was expensive.</a:t>
            </a:r>
          </a:p>
          <a:p>
            <a:r>
              <a:rPr lang="en-US" sz="5000" dirty="0" smtClean="0"/>
              <a:t>In the nobleman’s manor, there would be many pages around the home, the number depended on how wealthy the nobleman was.</a:t>
            </a:r>
          </a:p>
          <a:p>
            <a:r>
              <a:rPr lang="en-US" sz="5000" dirty="0" smtClean="0"/>
              <a:t>It was the page’s duty to wait at the table, care for the Lord’s clothes and assist him when dressing.</a:t>
            </a:r>
          </a:p>
          <a:p>
            <a:r>
              <a:rPr lang="en-US" sz="5000" dirty="0" smtClean="0"/>
              <a:t>The page was also expected to act as a servant to the ladies of the court or the castle she served in.</a:t>
            </a:r>
          </a:p>
          <a:p>
            <a:r>
              <a:rPr lang="en-US" sz="5000" dirty="0" smtClean="0"/>
              <a:t>As the boy is with his new mentor, he would learn things about the rules of court, religion, the code of chivalry, table manors, care and maintenance of armor and weaponry, and how to ride and care for a horse.  </a:t>
            </a:r>
          </a:p>
          <a:p>
            <a:r>
              <a:rPr lang="en-US" sz="5000" dirty="0" smtClean="0"/>
              <a:t>He would be somewhat educated by learning how to read, appreciate music, and learn strategic games such as chess and backgammon. </a:t>
            </a:r>
          </a:p>
          <a:p>
            <a:r>
              <a:rPr lang="en-US" sz="5000" dirty="0" smtClean="0"/>
              <a:t>His physical training would start at learning how to hunt and how to hawk.</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Code of Chivalry</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The Code of Chivalry wasn’t a literal, written document in the beginning but more of a moral aspect or system between knights.  </a:t>
            </a:r>
          </a:p>
          <a:p>
            <a:r>
              <a:rPr lang="en-US" dirty="0" smtClean="0"/>
              <a:t>This code wasn’t introduced until the late in the Medieval Ages.</a:t>
            </a:r>
          </a:p>
          <a:p>
            <a:r>
              <a:rPr lang="en-US" dirty="0" smtClean="0"/>
              <a:t>It was later actually written in the “Song of Roland” in the same period of time.</a:t>
            </a:r>
          </a:p>
          <a:p>
            <a:r>
              <a:rPr lang="en-US" dirty="0" smtClean="0"/>
              <a:t>In the “Song of Roland” it specifically tells us a good idea of each of the things that the knights upheld and took value in.</a:t>
            </a:r>
          </a:p>
          <a:p>
            <a:endParaRPr lang="en-US" dirty="0" smtClean="0"/>
          </a:p>
          <a:p>
            <a:r>
              <a:rPr lang="en-US" dirty="0" smtClean="0"/>
              <a:t>To fear God and maintain his church.</a:t>
            </a:r>
          </a:p>
          <a:p>
            <a:r>
              <a:rPr lang="en-US" dirty="0" smtClean="0"/>
              <a:t>To protect the weak and defenseless.</a:t>
            </a:r>
          </a:p>
          <a:p>
            <a:r>
              <a:rPr lang="en-US" dirty="0" smtClean="0"/>
              <a:t>To help the widows and orphans.</a:t>
            </a:r>
          </a:p>
          <a:p>
            <a:r>
              <a:rPr lang="en-US" dirty="0" smtClean="0"/>
              <a:t>To live by honor and for glory.</a:t>
            </a:r>
          </a:p>
          <a:p>
            <a:r>
              <a:rPr lang="en-US" dirty="0" smtClean="0"/>
              <a:t>To fight for the wellbeing of all.</a:t>
            </a:r>
          </a:p>
          <a:p>
            <a:r>
              <a:rPr lang="en-US" dirty="0" smtClean="0"/>
              <a:t>To keep faith.</a:t>
            </a:r>
          </a:p>
          <a:p>
            <a:r>
              <a:rPr lang="en-US" dirty="0" smtClean="0"/>
              <a:t>To respect and honor women.</a:t>
            </a:r>
          </a:p>
          <a:p>
            <a:r>
              <a:rPr lang="en-US" dirty="0" smtClean="0"/>
              <a:t>Never to refuse the challenge from an equal.</a:t>
            </a:r>
          </a:p>
          <a:p>
            <a:r>
              <a:rPr lang="en-US" dirty="0" smtClean="0"/>
              <a:t>Never to turn the back upon a foe.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 Squire</a:t>
            </a:r>
            <a:endParaRPr lang="en-US" dirty="0"/>
          </a:p>
        </p:txBody>
      </p:sp>
      <p:sp>
        <p:nvSpPr>
          <p:cNvPr id="3" name="Content Placeholder 2"/>
          <p:cNvSpPr>
            <a:spLocks noGrp="1"/>
          </p:cNvSpPr>
          <p:nvPr>
            <p:ph idx="1"/>
          </p:nvPr>
        </p:nvSpPr>
        <p:spPr>
          <a:xfrm>
            <a:off x="304800" y="1554162"/>
            <a:ext cx="8686800" cy="4846638"/>
          </a:xfrm>
        </p:spPr>
        <p:txBody>
          <a:bodyPr>
            <a:normAutofit fontScale="62500" lnSpcReduction="20000"/>
          </a:bodyPr>
          <a:lstStyle/>
          <a:p>
            <a:r>
              <a:rPr lang="en-US" dirty="0" smtClean="0"/>
              <a:t>Now the young Page is about 13 to 14 years old and is to be called a Squire and is now the knight’s assistant.</a:t>
            </a:r>
          </a:p>
          <a:p>
            <a:r>
              <a:rPr lang="en-US" dirty="0" smtClean="0"/>
              <a:t>He takes care of the knight’s armor and weapons and he is the only one permitted to do so.</a:t>
            </a:r>
          </a:p>
          <a:p>
            <a:r>
              <a:rPr lang="en-US" dirty="0" smtClean="0"/>
              <a:t>He serves the knight his meals, follows the knight into battle, and assists the knight in tournaments by dressing the knight, placing his armor on him, give him his weapon, and wait for his return from the tournament.  </a:t>
            </a:r>
          </a:p>
          <a:p>
            <a:r>
              <a:rPr lang="en-US" dirty="0" smtClean="0"/>
              <a:t>It was also the squires duty to enter into the social life of the castle by learning the skill of jousting, dancing, and courtly etiquette. </a:t>
            </a:r>
          </a:p>
          <a:p>
            <a:r>
              <a:rPr lang="en-US" dirty="0" smtClean="0"/>
              <a:t>Physically, the squire would have to be familiar and skillful in the use of swordsmanship and marksmanship.  Develop strength, speed, and dexterity.  And be able to withstand the extremes in cold and heat, tiredness, and hunger.</a:t>
            </a:r>
          </a:p>
          <a:p>
            <a:r>
              <a:rPr lang="en-US" dirty="0" smtClean="0"/>
              <a:t>Some squires would be knighted on the battlefield for showing courage and valor when assisting the knight.</a:t>
            </a:r>
          </a:p>
          <a:p>
            <a:r>
              <a:rPr lang="en-US" dirty="0" smtClean="0"/>
              <a:t>However, many times during war, squires would be killed under the fire of arrows while tending to the knight’s armor, his horse, or placing the armor on the knight.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 Knight</a:t>
            </a:r>
            <a:endParaRPr lang="en-US" dirty="0"/>
          </a:p>
        </p:txBody>
      </p:sp>
      <p:sp>
        <p:nvSpPr>
          <p:cNvPr id="3" name="Content Placeholder 2"/>
          <p:cNvSpPr>
            <a:spLocks noGrp="1"/>
          </p:cNvSpPr>
          <p:nvPr>
            <p:ph idx="1"/>
          </p:nvPr>
        </p:nvSpPr>
        <p:spPr>
          <a:xfrm>
            <a:off x="304800" y="1554162"/>
            <a:ext cx="8686800" cy="4846638"/>
          </a:xfrm>
        </p:spPr>
        <p:txBody>
          <a:bodyPr>
            <a:noAutofit/>
          </a:bodyPr>
          <a:lstStyle/>
          <a:p>
            <a:r>
              <a:rPr lang="en-US" sz="1800" dirty="0" smtClean="0"/>
              <a:t>At the age of 21, the young squire is finally eligible to become a knight.</a:t>
            </a:r>
          </a:p>
          <a:p>
            <a:r>
              <a:rPr lang="en-US" sz="1800" dirty="0" smtClean="0"/>
              <a:t>The night before he becomes a knight, his sword and shield would be placed on an altar and the knight-to-be knelt or stood in silent prayer for a total of 10 hours.</a:t>
            </a:r>
          </a:p>
          <a:p>
            <a:r>
              <a:rPr lang="en-US" sz="1800" dirty="0" smtClean="0"/>
              <a:t>The squire is dressed in all white to symbolize purity, covered in a red robe symbolizing nobility, and his shoes were black which symbolized death.</a:t>
            </a:r>
          </a:p>
          <a:p>
            <a:r>
              <a:rPr lang="en-US" sz="1800" dirty="0" smtClean="0"/>
              <a:t>The morning after his preparation, the knight-to-be goes through an Accolade which is a ceremony where the squire becomes a knight.  A sponsor took possession of his sword and shield that he had prayed at the altar with and they are given to the knight or lord that conducts the ceremony and he is presented to the squire.  At this time, the squire took his vows and swore an oath of allegiance to the lord of the ceremony.  </a:t>
            </a:r>
          </a:p>
          <a:p>
            <a:r>
              <a:rPr lang="en-US" sz="1800" dirty="0" smtClean="0"/>
              <a:t>This oath of knighthood was supported with such sincerity that anyone who broke the oath would be seen as someone who committed a crime against God.</a:t>
            </a:r>
          </a:p>
          <a:p>
            <a:r>
              <a:rPr lang="en-US" sz="1800" dirty="0" smtClean="0"/>
              <a:t>Now, the final part of the Accolade is the dubbing of the squire.  This would be done by the local knight or even the king.  At this time, the squire is dubbed and is presented with his armor, sword, and shield and now deserves the title of Knight and can claim the title “Sir.”</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Duties of a Knight</a:t>
            </a:r>
            <a:endParaRPr lang="en-US" dirty="0"/>
          </a:p>
        </p:txBody>
      </p:sp>
      <p:sp>
        <p:nvSpPr>
          <p:cNvPr id="3" name="Content Placeholder 2"/>
          <p:cNvSpPr>
            <a:spLocks noGrp="1"/>
          </p:cNvSpPr>
          <p:nvPr>
            <p:ph idx="1"/>
          </p:nvPr>
        </p:nvSpPr>
        <p:spPr/>
        <p:txBody>
          <a:bodyPr>
            <a:normAutofit fontScale="92500"/>
          </a:bodyPr>
          <a:lstStyle/>
          <a:p>
            <a:r>
              <a:rPr lang="en-US" dirty="0" smtClean="0"/>
              <a:t>The new knight had to serve his liege lord, which could have even been the king, for 40 days a year in times of peace.  </a:t>
            </a:r>
          </a:p>
          <a:p>
            <a:r>
              <a:rPr lang="en-US" dirty="0" smtClean="0"/>
              <a:t>Some of the duties that the knight would have to do would be to guard the castle of his lord, fight in battle, or serving as the lord’s bodyguard.  </a:t>
            </a:r>
          </a:p>
          <a:p>
            <a:r>
              <a:rPr lang="en-US" dirty="0" smtClean="0"/>
              <a:t>Mainly, the knight would have to serve his lord in every way possible according to the Code of Chivalry.</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304800" y="1554162"/>
            <a:ext cx="8686800" cy="4999038"/>
          </a:xfrm>
        </p:spPr>
        <p:txBody>
          <a:bodyPr>
            <a:normAutofit fontScale="47500" lnSpcReduction="20000"/>
          </a:bodyPr>
          <a:lstStyle/>
          <a:p>
            <a:pPr>
              <a:buNone/>
            </a:pPr>
            <a:r>
              <a:rPr lang="en-US" b="1" dirty="0" smtClean="0"/>
              <a:t>Book Source </a:t>
            </a:r>
            <a:r>
              <a:rPr lang="en-US" dirty="0" smtClean="0"/>
              <a:t>– </a:t>
            </a:r>
          </a:p>
          <a:p>
            <a:pPr>
              <a:buNone/>
            </a:pPr>
            <a:r>
              <a:rPr lang="en-US" dirty="0" smtClean="0"/>
              <a:t>Cantor</a:t>
            </a:r>
            <a:r>
              <a:rPr lang="en-US" dirty="0"/>
              <a:t>, Norman F. </a:t>
            </a:r>
            <a:r>
              <a:rPr lang="en-US" i="1" dirty="0"/>
              <a:t>The </a:t>
            </a:r>
            <a:r>
              <a:rPr lang="en-US" i="1" dirty="0" err="1"/>
              <a:t>Civilation</a:t>
            </a:r>
            <a:r>
              <a:rPr lang="en-US" i="1" dirty="0"/>
              <a:t> of the Middle Ages</a:t>
            </a:r>
            <a:r>
              <a:rPr lang="en-US" dirty="0"/>
              <a:t>. 1st ed. New York: HarperCollins, 1994. Print</a:t>
            </a:r>
            <a:r>
              <a:rPr lang="en-US" dirty="0" smtClean="0"/>
              <a:t>.</a:t>
            </a:r>
          </a:p>
          <a:p>
            <a:pPr>
              <a:buNone/>
            </a:pPr>
            <a:endParaRPr lang="en-US" dirty="0" smtClean="0"/>
          </a:p>
          <a:p>
            <a:pPr>
              <a:buNone/>
            </a:pPr>
            <a:r>
              <a:rPr lang="en-US" b="1" dirty="0" smtClean="0"/>
              <a:t>Book Source </a:t>
            </a:r>
            <a:r>
              <a:rPr lang="en-US" dirty="0" smtClean="0"/>
              <a:t>– </a:t>
            </a:r>
          </a:p>
          <a:p>
            <a:pPr>
              <a:buNone/>
            </a:pPr>
            <a:r>
              <a:rPr lang="en-US" dirty="0" smtClean="0"/>
              <a:t>Hall</a:t>
            </a:r>
            <a:r>
              <a:rPr lang="en-US" dirty="0"/>
              <a:t>, Timothy C. </a:t>
            </a:r>
            <a:r>
              <a:rPr lang="en-US" i="1" dirty="0"/>
              <a:t>The Complete Idiot's Guide to The Middle Ages</a:t>
            </a:r>
            <a:r>
              <a:rPr lang="en-US" dirty="0"/>
              <a:t>. New York: Marie Butler-Knight, 2009. Print</a:t>
            </a:r>
            <a:r>
              <a:rPr lang="en-US" dirty="0" smtClean="0"/>
              <a:t>.</a:t>
            </a:r>
          </a:p>
          <a:p>
            <a:pPr>
              <a:buNone/>
            </a:pPr>
            <a:endParaRPr lang="en-US" dirty="0" smtClean="0"/>
          </a:p>
          <a:p>
            <a:pPr>
              <a:buNone/>
            </a:pPr>
            <a:r>
              <a:rPr lang="en-US" b="1" dirty="0" smtClean="0"/>
              <a:t>Internet Source </a:t>
            </a:r>
            <a:r>
              <a:rPr lang="en-US" dirty="0" smtClean="0"/>
              <a:t>– </a:t>
            </a:r>
          </a:p>
          <a:p>
            <a:pPr>
              <a:buNone/>
            </a:pPr>
            <a:r>
              <a:rPr lang="en-US" dirty="0" err="1" smtClean="0"/>
              <a:t>Gourgond</a:t>
            </a:r>
            <a:r>
              <a:rPr lang="en-US" dirty="0" smtClean="0"/>
              <a:t>, Greg. "Stages of Knighthood." </a:t>
            </a:r>
            <a:r>
              <a:rPr lang="en-US" i="1" dirty="0" smtClean="0">
                <a:hlinkClick r:id="rId2"/>
              </a:rPr>
              <a:t>Http://www.heartofawarrior.org/stage.htm</a:t>
            </a:r>
            <a:r>
              <a:rPr lang="en-US" dirty="0" smtClean="0"/>
              <a:t>. Heart of a Warrior Ministry, 2004. Web. 27 Sept. 2009.</a:t>
            </a:r>
          </a:p>
          <a:p>
            <a:pPr>
              <a:buNone/>
            </a:pPr>
            <a:endParaRPr lang="en-US" dirty="0" smtClean="0"/>
          </a:p>
          <a:p>
            <a:pPr>
              <a:buNone/>
            </a:pPr>
            <a:r>
              <a:rPr lang="en-US" b="1" dirty="0" smtClean="0"/>
              <a:t>Electronic Source </a:t>
            </a:r>
            <a:r>
              <a:rPr lang="en-US" dirty="0" smtClean="0"/>
              <a:t>– </a:t>
            </a:r>
          </a:p>
          <a:p>
            <a:pPr>
              <a:buNone/>
            </a:pPr>
            <a:r>
              <a:rPr lang="en-US" dirty="0" smtClean="0"/>
              <a:t>"Nobility</a:t>
            </a:r>
            <a:r>
              <a:rPr lang="en-US" dirty="0"/>
              <a:t>." </a:t>
            </a:r>
            <a:r>
              <a:rPr lang="en-US" u="sng" dirty="0"/>
              <a:t>World Eras</a:t>
            </a:r>
            <a:r>
              <a:rPr lang="en-US" dirty="0"/>
              <a:t>. Ed. Jeremiah Hackett. Vol. 4: Medieval Europe, 814-1350. Detroit: Gale Group, 2002. 157-158. </a:t>
            </a:r>
            <a:r>
              <a:rPr lang="en-US" u="sng" dirty="0"/>
              <a:t>World Eras</a:t>
            </a:r>
            <a:r>
              <a:rPr lang="en-US" dirty="0"/>
              <a:t>. Gale. Greater Atlanta Christian School. 27 Sept. 2009 &lt;</a:t>
            </a:r>
            <a:r>
              <a:rPr lang="en-US" dirty="0">
                <a:hlinkClick r:id="rId3"/>
              </a:rPr>
              <a:t>http://</a:t>
            </a:r>
            <a:r>
              <a:rPr lang="en-US" dirty="0" smtClean="0">
                <a:hlinkClick r:id="rId3"/>
              </a:rPr>
              <a:t>go.galegroup.com/ps/start.do?p=GVRL.worlderas&amp;u=norc72195</a:t>
            </a:r>
            <a:endParaRPr lang="en-US" dirty="0" smtClean="0"/>
          </a:p>
          <a:p>
            <a:pPr>
              <a:buNone/>
            </a:pPr>
            <a:endParaRPr lang="en-US" dirty="0" smtClean="0"/>
          </a:p>
          <a:p>
            <a:pPr>
              <a:buNone/>
            </a:pPr>
            <a:r>
              <a:rPr lang="en-US" b="1" dirty="0" smtClean="0"/>
              <a:t>Additional Internet Source </a:t>
            </a:r>
            <a:r>
              <a:rPr lang="en-US" dirty="0" smtClean="0"/>
              <a:t>– </a:t>
            </a:r>
          </a:p>
          <a:p>
            <a:pPr>
              <a:buNone/>
            </a:pPr>
            <a:r>
              <a:rPr lang="en-US" dirty="0" smtClean="0"/>
              <a:t>P. V. N. Myers, . "Knights Code of Chivalry." </a:t>
            </a:r>
            <a:r>
              <a:rPr lang="en-US" i="1" dirty="0" smtClean="0"/>
              <a:t>Middle Ages</a:t>
            </a:r>
            <a:r>
              <a:rPr lang="en-US" dirty="0" smtClean="0"/>
              <a:t>. P. V. N. Myers, Web. 28 Sep 2009. &lt;http://www.middle-ages.org.uk/knights-code-of-chivalry.htm&gt;. </a:t>
            </a:r>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1290</TotalTime>
  <Words>1207</Words>
  <Application>Microsoft Office PowerPoint</Application>
  <PresentationFormat>On-screen Show (4:3)</PresentationFormat>
  <Paragraphs>60</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Trek</vt:lpstr>
      <vt:lpstr>The Stages of Knighthood</vt:lpstr>
      <vt:lpstr>The Beginning - Page</vt:lpstr>
      <vt:lpstr>The Code of Chivalry</vt:lpstr>
      <vt:lpstr>The Middle - Squire</vt:lpstr>
      <vt:lpstr>The End - Knight</vt:lpstr>
      <vt:lpstr>The Duties of a Knight</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Stages of Knighthood</dc:title>
  <dc:creator>Teena</dc:creator>
  <cp:lastModifiedBy>Brandon Jhin</cp:lastModifiedBy>
  <cp:revision>90</cp:revision>
  <dcterms:created xsi:type="dcterms:W3CDTF">2009-10-22T14:39:23Z</dcterms:created>
  <dcterms:modified xsi:type="dcterms:W3CDTF">2009-10-22T14:39:40Z</dcterms:modified>
</cp:coreProperties>
</file>