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4"/>
  </p:notesMasterIdLst>
  <p:sldIdLst>
    <p:sldId id="256" r:id="rId2"/>
    <p:sldId id="257" r:id="rId3"/>
  </p:sldIdLst>
  <p:sldSz cx="9144000" cy="6858000" type="screen4x3"/>
  <p:notesSz cx="7077075" cy="93932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5" d="100"/>
          <a:sy n="85" d="100"/>
        </p:scale>
        <p:origin x="-112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66733" cy="469662"/>
          </a:xfrm>
          <a:prstGeom prst="rect">
            <a:avLst/>
          </a:prstGeom>
        </p:spPr>
        <p:txBody>
          <a:bodyPr vert="horz" lIns="94110" tIns="47055" rIns="94110" bIns="47055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08705" y="0"/>
            <a:ext cx="3066733" cy="469662"/>
          </a:xfrm>
          <a:prstGeom prst="rect">
            <a:avLst/>
          </a:prstGeom>
        </p:spPr>
        <p:txBody>
          <a:bodyPr vert="horz" lIns="94110" tIns="47055" rIns="94110" bIns="47055" rtlCol="0"/>
          <a:lstStyle>
            <a:lvl1pPr algn="r">
              <a:defRPr sz="1200"/>
            </a:lvl1pPr>
          </a:lstStyle>
          <a:p>
            <a:fld id="{6F3E1444-69B7-4C59-B5AF-0D5B66346AAF}" type="datetimeFigureOut">
              <a:rPr lang="en-US" smtClean="0"/>
              <a:pPr/>
              <a:t>1/21/2010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90625" y="704850"/>
            <a:ext cx="4695825" cy="35226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110" tIns="47055" rIns="94110" bIns="47055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7708" y="4461788"/>
            <a:ext cx="5661660" cy="4226957"/>
          </a:xfrm>
          <a:prstGeom prst="rect">
            <a:avLst/>
          </a:prstGeom>
        </p:spPr>
        <p:txBody>
          <a:bodyPr vert="horz" lIns="94110" tIns="47055" rIns="94110" bIns="47055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921946"/>
            <a:ext cx="3066733" cy="469662"/>
          </a:xfrm>
          <a:prstGeom prst="rect">
            <a:avLst/>
          </a:prstGeom>
        </p:spPr>
        <p:txBody>
          <a:bodyPr vert="horz" lIns="94110" tIns="47055" rIns="94110" bIns="47055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08705" y="8921946"/>
            <a:ext cx="3066733" cy="469662"/>
          </a:xfrm>
          <a:prstGeom prst="rect">
            <a:avLst/>
          </a:prstGeom>
        </p:spPr>
        <p:txBody>
          <a:bodyPr vert="horz" lIns="94110" tIns="47055" rIns="94110" bIns="47055" rtlCol="0" anchor="b"/>
          <a:lstStyle>
            <a:lvl1pPr algn="r">
              <a:defRPr sz="1200"/>
            </a:lvl1pPr>
          </a:lstStyle>
          <a:p>
            <a:fld id="{7EC487A3-974C-44D9-8844-55ABB5B6C77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C487A3-974C-44D9-8844-55ABB5B6C771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C487A3-974C-44D9-8844-55ABB5B6C771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9CB4B-E989-4378-B2BA-2866DEAB15E1}" type="datetimeFigureOut">
              <a:rPr lang="en-US" smtClean="0"/>
              <a:pPr/>
              <a:t>1/21/2010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447A02-D1A3-4F44-9F30-E190538897A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9CB4B-E989-4378-B2BA-2866DEAB15E1}" type="datetimeFigureOut">
              <a:rPr lang="en-US" smtClean="0"/>
              <a:pPr/>
              <a:t>1/21/2010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447A02-D1A3-4F44-9F30-E190538897A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9CB4B-E989-4378-B2BA-2866DEAB15E1}" type="datetimeFigureOut">
              <a:rPr lang="en-US" smtClean="0"/>
              <a:pPr/>
              <a:t>1/21/2010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447A02-D1A3-4F44-9F30-E190538897A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9CB4B-E989-4378-B2BA-2866DEAB15E1}" type="datetimeFigureOut">
              <a:rPr lang="en-US" smtClean="0"/>
              <a:pPr/>
              <a:t>1/21/2010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447A02-D1A3-4F44-9F30-E190538897A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9CB4B-E989-4378-B2BA-2866DEAB15E1}" type="datetimeFigureOut">
              <a:rPr lang="en-US" smtClean="0"/>
              <a:pPr/>
              <a:t>1/21/2010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447A02-D1A3-4F44-9F30-E190538897A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9CB4B-E989-4378-B2BA-2866DEAB15E1}" type="datetimeFigureOut">
              <a:rPr lang="en-US" smtClean="0"/>
              <a:pPr/>
              <a:t>1/21/2010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447A02-D1A3-4F44-9F30-E190538897A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9CB4B-E989-4378-B2BA-2866DEAB15E1}" type="datetimeFigureOut">
              <a:rPr lang="en-US" smtClean="0"/>
              <a:pPr/>
              <a:t>1/21/2010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447A02-D1A3-4F44-9F30-E190538897A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9CB4B-E989-4378-B2BA-2866DEAB15E1}" type="datetimeFigureOut">
              <a:rPr lang="en-US" smtClean="0"/>
              <a:pPr/>
              <a:t>1/21/2010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447A02-D1A3-4F44-9F30-E190538897A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9CB4B-E989-4378-B2BA-2866DEAB15E1}" type="datetimeFigureOut">
              <a:rPr lang="en-US" smtClean="0"/>
              <a:pPr/>
              <a:t>1/21/2010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447A02-D1A3-4F44-9F30-E190538897A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9CB4B-E989-4378-B2BA-2866DEAB15E1}" type="datetimeFigureOut">
              <a:rPr lang="en-US" smtClean="0"/>
              <a:pPr/>
              <a:t>1/21/2010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447A02-D1A3-4F44-9F30-E190538897A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9CB4B-E989-4378-B2BA-2866DEAB15E1}" type="datetimeFigureOut">
              <a:rPr lang="en-US" smtClean="0"/>
              <a:pPr/>
              <a:t>1/21/2010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5447A02-D1A3-4F44-9F30-E190538897A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AB9CB4B-E989-4378-B2BA-2866DEAB15E1}" type="datetimeFigureOut">
              <a:rPr lang="en-US" smtClean="0"/>
              <a:pPr/>
              <a:t>1/21/2010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5447A02-D1A3-4F44-9F30-E190538897AD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-1828800" y="-479425"/>
            <a:ext cx="7772400" cy="1470025"/>
          </a:xfrm>
        </p:spPr>
        <p:txBody>
          <a:bodyPr/>
          <a:lstStyle/>
          <a:p>
            <a:r>
              <a:rPr lang="en-US" dirty="0" smtClean="0"/>
              <a:t>Augment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5029200"/>
            <a:ext cx="6400800" cy="1752600"/>
          </a:xfrm>
        </p:spPr>
        <p:txBody>
          <a:bodyPr>
            <a:normAutofit fontScale="62500" lnSpcReduction="20000"/>
          </a:bodyPr>
          <a:lstStyle/>
          <a:p>
            <a:pPr algn="l"/>
            <a:r>
              <a:rPr lang="en-US" dirty="0" smtClean="0"/>
              <a:t>–verb (used with object</a:t>
            </a:r>
            <a:r>
              <a:rPr lang="en-US" dirty="0" smtClean="0"/>
              <a:t>) </a:t>
            </a:r>
            <a:r>
              <a:rPr lang="en-US" dirty="0" smtClean="0"/>
              <a:t>to make larger; enlarge in size, number, strength, or extent; </a:t>
            </a:r>
            <a:r>
              <a:rPr lang="en-US" dirty="0" smtClean="0"/>
              <a:t>increase</a:t>
            </a:r>
          </a:p>
          <a:p>
            <a:pPr algn="l"/>
            <a:r>
              <a:rPr lang="en-US" dirty="0" smtClean="0"/>
              <a:t>Origin/Root: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1375–1425; late ME au(g)</a:t>
            </a:r>
            <a:r>
              <a:rPr lang="en-US" dirty="0" err="1" smtClean="0"/>
              <a:t>menten</a:t>
            </a:r>
            <a:r>
              <a:rPr lang="en-US" dirty="0" smtClean="0"/>
              <a:t> &lt; AF, MF au(g)</a:t>
            </a:r>
            <a:r>
              <a:rPr lang="en-US" dirty="0" err="1" smtClean="0"/>
              <a:t>menter</a:t>
            </a:r>
            <a:r>
              <a:rPr lang="en-US" dirty="0" smtClean="0"/>
              <a:t> &lt; LL </a:t>
            </a:r>
            <a:r>
              <a:rPr lang="en-US" dirty="0" err="1" smtClean="0"/>
              <a:t>augmentāre</a:t>
            </a:r>
            <a:r>
              <a:rPr lang="en-US" dirty="0" smtClean="0"/>
              <a:t> to increase, deriv. of </a:t>
            </a:r>
            <a:r>
              <a:rPr lang="en-US" dirty="0" err="1" smtClean="0"/>
              <a:t>augmentum</a:t>
            </a:r>
            <a:r>
              <a:rPr lang="en-US" dirty="0" smtClean="0"/>
              <a:t> an increase (</a:t>
            </a:r>
            <a:r>
              <a:rPr lang="en-US" dirty="0" err="1" smtClean="0"/>
              <a:t>aug</a:t>
            </a:r>
            <a:r>
              <a:rPr lang="en-US" dirty="0" smtClean="0"/>
              <a:t>(</a:t>
            </a:r>
            <a:r>
              <a:rPr lang="en-US" dirty="0" err="1" smtClean="0"/>
              <a:t>ēre</a:t>
            </a:r>
            <a:r>
              <a:rPr lang="en-US" dirty="0" smtClean="0"/>
              <a:t>) to increase (akin to </a:t>
            </a:r>
            <a:r>
              <a:rPr lang="en-US" cap="small" dirty="0" smtClean="0"/>
              <a:t>eke</a:t>
            </a:r>
            <a:r>
              <a:rPr lang="en-US" dirty="0" smtClean="0"/>
              <a:t> ) + -</a:t>
            </a:r>
            <a:r>
              <a:rPr lang="en-US" dirty="0" err="1" smtClean="0"/>
              <a:t>mentum</a:t>
            </a:r>
            <a:r>
              <a:rPr lang="en-US" dirty="0" smtClean="0"/>
              <a:t> </a:t>
            </a:r>
            <a:r>
              <a:rPr lang="en-US" cap="small" dirty="0" smtClean="0"/>
              <a:t>-</a:t>
            </a:r>
            <a:r>
              <a:rPr lang="en-US" cap="small" dirty="0" err="1" smtClean="0"/>
              <a:t>ment</a:t>
            </a:r>
            <a:r>
              <a:rPr lang="en-US" dirty="0" smtClean="0"/>
              <a:t>) </a:t>
            </a:r>
            <a:r>
              <a:rPr lang="en-US" dirty="0" smtClean="0"/>
              <a:t>+ -ā- thematic vowel + -re inf. ending </a:t>
            </a:r>
            <a:br>
              <a:rPr lang="en-US" dirty="0" smtClean="0"/>
            </a:br>
            <a:endParaRPr lang="en-US" dirty="0" smtClean="0"/>
          </a:p>
          <a:p>
            <a:pPr algn="l"/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7848600" y="71735"/>
            <a:ext cx="2133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Tyler Coatsworth</a:t>
            </a:r>
          </a:p>
          <a:p>
            <a:r>
              <a:rPr lang="en-US" sz="1200" dirty="0" smtClean="0"/>
              <a:t>5</a:t>
            </a:r>
            <a:r>
              <a:rPr lang="en-US" sz="1200" baseline="30000" dirty="0" smtClean="0"/>
              <a:t>th</a:t>
            </a:r>
            <a:r>
              <a:rPr lang="en-US" sz="1200" dirty="0" smtClean="0"/>
              <a:t> Period</a:t>
            </a:r>
            <a:endParaRPr lang="en-US" sz="1200" dirty="0"/>
          </a:p>
        </p:txBody>
      </p:sp>
      <p:sp>
        <p:nvSpPr>
          <p:cNvPr id="5" name="TextBox 4"/>
          <p:cNvSpPr txBox="1"/>
          <p:nvPr/>
        </p:nvSpPr>
        <p:spPr>
          <a:xfrm>
            <a:off x="1143000" y="1143000"/>
            <a:ext cx="7543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</a:t>
            </a:r>
            <a:r>
              <a:rPr lang="en-US" dirty="0" smtClean="0"/>
              <a:t>ugment-I </a:t>
            </a:r>
            <a:r>
              <a:rPr lang="en-US" dirty="0" smtClean="0"/>
              <a:t>augmented my fish collection with three new angel fish that I got from the pet store.</a:t>
            </a:r>
            <a:endParaRPr lang="en-US" dirty="0"/>
          </a:p>
        </p:txBody>
      </p:sp>
      <p:pic>
        <p:nvPicPr>
          <p:cNvPr id="13314" name="Picture 2" descr="http://blogs.phillyburbs.com/news/bcct/wp-content/blogs.dir/2/files/2009/June/Wednesday/fish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52800" y="2286000"/>
            <a:ext cx="4191000" cy="2780030"/>
          </a:xfrm>
          <a:prstGeom prst="rect">
            <a:avLst/>
          </a:prstGeom>
          <a:noFill/>
        </p:spPr>
      </p:pic>
      <p:pic>
        <p:nvPicPr>
          <p:cNvPr id="13316" name="Picture 4" descr="http://www.crescentvet.com/images/pet_store_log_jpeg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1000" y="1953352"/>
            <a:ext cx="2540000" cy="315204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Vivacious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v</a:t>
            </a:r>
            <a:r>
              <a:rPr lang="en-US" dirty="0" smtClean="0"/>
              <a:t>ivacious- </a:t>
            </a:r>
            <a:r>
              <a:rPr lang="en-US" dirty="0" smtClean="0"/>
              <a:t>According to Jason, Jill has a very vivacious personality outside of school.</a:t>
            </a:r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-adjective lively; animated: </a:t>
            </a:r>
            <a:r>
              <a:rPr lang="en-US" i="1" dirty="0" smtClean="0"/>
              <a:t>a vivacious folk dance</a:t>
            </a:r>
            <a:r>
              <a:rPr lang="en-US" i="1" dirty="0" smtClean="0"/>
              <a:t>.</a:t>
            </a:r>
          </a:p>
          <a:p>
            <a:r>
              <a:rPr lang="en-US" dirty="0" smtClean="0"/>
              <a:t>Origin/Root: 1635–45; </a:t>
            </a:r>
            <a:r>
              <a:rPr lang="en-US" cap="small" dirty="0" err="1" smtClean="0"/>
              <a:t>vivaci</a:t>
            </a:r>
            <a:r>
              <a:rPr lang="en-US" cap="small" dirty="0" smtClean="0"/>
              <a:t>(</a:t>
            </a:r>
            <a:r>
              <a:rPr lang="en-US" cap="small" dirty="0" err="1" smtClean="0"/>
              <a:t>ty</a:t>
            </a:r>
            <a:r>
              <a:rPr lang="en-US" cap="small" dirty="0" smtClean="0"/>
              <a:t>)</a:t>
            </a:r>
            <a:r>
              <a:rPr lang="en-US" dirty="0" smtClean="0"/>
              <a:t> + </a:t>
            </a:r>
            <a:r>
              <a:rPr lang="en-US" cap="small" dirty="0" smtClean="0"/>
              <a:t>-</a:t>
            </a:r>
            <a:r>
              <a:rPr lang="en-US" cap="small" dirty="0" err="1" smtClean="0"/>
              <a:t>ous</a:t>
            </a:r>
            <a:endParaRPr lang="en-US" dirty="0"/>
          </a:p>
        </p:txBody>
      </p:sp>
      <p:pic>
        <p:nvPicPr>
          <p:cNvPr id="1028" name="Picture 4" descr="C:\Users\coatsworth\AppData\Local\Microsoft\Windows\Temporary Internet Files\Content.IE5\Z3YNAB63\MCj04382310000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33800" y="2819400"/>
            <a:ext cx="1981200" cy="245869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162</TotalTime>
  <Words>86</Words>
  <Application>Microsoft Office PowerPoint</Application>
  <PresentationFormat>On-screen Show (4:3)</PresentationFormat>
  <Paragraphs>19</Paragraphs>
  <Slides>2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Flow</vt:lpstr>
      <vt:lpstr>Augment</vt:lpstr>
      <vt:lpstr>Vivacious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Augment</dc:title>
  <dc:creator>coatsworth</dc:creator>
  <cp:lastModifiedBy>coatsworth</cp:lastModifiedBy>
  <cp:revision>16</cp:revision>
  <dcterms:created xsi:type="dcterms:W3CDTF">2010-01-16T04:52:25Z</dcterms:created>
  <dcterms:modified xsi:type="dcterms:W3CDTF">2010-01-21T23:51:52Z</dcterms:modified>
</cp:coreProperties>
</file>