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DDFBFF"/>
    <a:srgbClr val="A3F6FF"/>
    <a:srgbClr val="BDF7FF"/>
    <a:srgbClr val="C5FCFF"/>
    <a:srgbClr val="FF8181"/>
    <a:srgbClr val="FF5B5B"/>
    <a:srgbClr val="99CC00"/>
    <a:srgbClr val="FF74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A2D93-8356-4DF2-B7E6-BBF2588E1CEA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0F5D6-3591-425B-A804-067E567B5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0F5D6-3591-425B-A804-067E567B5CD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0F5D6-3591-425B-A804-067E567B5CD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0F5D6-3591-425B-A804-067E567B5CD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0F5D6-3591-425B-A804-067E567B5CD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0F5D6-3591-425B-A804-067E567B5CD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0F5D6-3591-425B-A804-067E567B5CD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0F5D6-3591-425B-A804-067E567B5CD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5BE44-F86F-4E4A-A452-5EFBFF74344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3AC12-2F99-43C2-99C7-E2287188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hyperlink" Target="http://images.google.com/imgres?imgurl=http://img2.photographersdirect.com/img/262/wm/pd2282985.jpg&amp;imgrefurl=http://www.photographersdirect.com/buyers/stockphoto.asp%3Fimageid%3D2282985&amp;usg=__2Qr7utoNO891YhwNXnjDJ4aDULs=&amp;h=256&amp;w=500&amp;sz=70&amp;hl=en&amp;start=7&amp;tbnid=HxrPNBflLi7o9M:&amp;tbnh=67&amp;tbnw=130&amp;prev=/images%3Fq%3Dmedieval%2Bhawking%26gbv%3D2%26hl%3De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39975"/>
            <a:ext cx="7772400" cy="1470025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FF8181"/>
                </a:solidFill>
                <a:latin typeface="Footlight MT Light" pitchFamily="18" charset="0"/>
              </a:rPr>
              <a:t>Medieval </a:t>
            </a:r>
            <a:r>
              <a:rPr lang="en-US" b="1" u="sng" dirty="0" smtClean="0">
                <a:solidFill>
                  <a:srgbClr val="FF8181"/>
                </a:solidFill>
                <a:latin typeface="Footlight MT Light" pitchFamily="18" charset="0"/>
              </a:rPr>
              <a:t>Entertainment and Games</a:t>
            </a:r>
            <a:endParaRPr lang="en-US" b="1" u="sng" dirty="0">
              <a:solidFill>
                <a:srgbClr val="FF8181"/>
              </a:solidFill>
              <a:latin typeface="Footlight MT Ligh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8181"/>
                </a:solidFill>
                <a:latin typeface="Footlight MT Light" pitchFamily="18" charset="0"/>
              </a:rPr>
              <a:t>By Rebekah Trotti</a:t>
            </a:r>
          </a:p>
          <a:p>
            <a:r>
              <a:rPr lang="en-US" b="1" dirty="0" smtClean="0">
                <a:solidFill>
                  <a:srgbClr val="FF8181"/>
                </a:solidFill>
                <a:latin typeface="Footlight MT Light" pitchFamily="18" charset="0"/>
              </a:rPr>
              <a:t>1</a:t>
            </a:r>
            <a:r>
              <a:rPr lang="en-US" b="1" baseline="30000" dirty="0" smtClean="0">
                <a:solidFill>
                  <a:srgbClr val="FF8181"/>
                </a:solidFill>
                <a:latin typeface="Footlight MT Light" pitchFamily="18" charset="0"/>
              </a:rPr>
              <a:t>st</a:t>
            </a:r>
            <a:r>
              <a:rPr lang="en-US" b="1" dirty="0" smtClean="0">
                <a:solidFill>
                  <a:srgbClr val="FF8181"/>
                </a:solidFill>
                <a:latin typeface="Footlight MT Light" pitchFamily="18" charset="0"/>
              </a:rPr>
              <a:t> period English</a:t>
            </a:r>
            <a:endParaRPr lang="en-US" b="1" dirty="0">
              <a:solidFill>
                <a:srgbClr val="FF8181"/>
              </a:solidFill>
              <a:latin typeface="Footlight MT Light" pitchFamily="18" charset="0"/>
            </a:endParaRPr>
          </a:p>
        </p:txBody>
      </p:sp>
      <p:pic>
        <p:nvPicPr>
          <p:cNvPr id="1027" name="Picture 3" descr="C:\Users\James\AppData\Local\Microsoft\Windows\Temporary Internet Files\Content.IE5\NZQP9OVC\MCj04338710000[1]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lum bright="29000"/>
          </a:blip>
          <a:srcRect/>
          <a:stretch>
            <a:fillRect/>
          </a:stretch>
        </p:blipFill>
        <p:spPr bwMode="auto">
          <a:xfrm>
            <a:off x="6781800" y="4495800"/>
            <a:ext cx="2057400" cy="2057400"/>
          </a:xfrm>
          <a:prstGeom prst="rect">
            <a:avLst/>
          </a:prstGeom>
          <a:noFill/>
        </p:spPr>
      </p:pic>
      <p:pic>
        <p:nvPicPr>
          <p:cNvPr id="1028" name="Picture 4" descr="C:\Users\James\AppData\Local\Microsoft\Windows\Temporary Internet Files\Content.IE5\NZQP9OVC\MCj04159960000[1].wmf"/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lum bright="44000" contrast="-4000"/>
          </a:blip>
          <a:srcRect/>
          <a:stretch>
            <a:fillRect/>
          </a:stretch>
        </p:blipFill>
        <p:spPr bwMode="auto">
          <a:xfrm>
            <a:off x="106355" y="0"/>
            <a:ext cx="2865445" cy="213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mes\AppData\Local\Microsoft\Windows\Temporary Internet Files\Content.IE5\QAMC6NV9\MPj04388050000[1].jpg"/>
          <p:cNvPicPr>
            <a:picLocks noChangeAspect="1" noChangeArrowheads="1"/>
          </p:cNvPicPr>
          <p:nvPr/>
        </p:nvPicPr>
        <p:blipFill>
          <a:blip r:embed="rId3"/>
          <a:srcRect t="16666"/>
          <a:stretch>
            <a:fillRect/>
          </a:stretch>
        </p:blipFill>
        <p:spPr bwMode="auto">
          <a:xfrm>
            <a:off x="2971800" y="685800"/>
            <a:ext cx="4467607" cy="4953000"/>
          </a:xfrm>
          <a:prstGeom prst="rect">
            <a:avLst/>
          </a:prstGeom>
          <a:noFill/>
        </p:spPr>
      </p:pic>
      <p:pic>
        <p:nvPicPr>
          <p:cNvPr id="19458" name="Picture 2" descr="http://www.gothicgreenoak.co.uk/images/games/alb.jpg"/>
          <p:cNvPicPr>
            <a:picLocks noChangeAspect="1" noChangeArrowheads="1"/>
          </p:cNvPicPr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6019800" y="4953000"/>
            <a:ext cx="2774913" cy="1600200"/>
          </a:xfrm>
          <a:prstGeom prst="rect">
            <a:avLst/>
          </a:prstGeom>
          <a:noFill/>
        </p:spPr>
      </p:pic>
      <p:pic>
        <p:nvPicPr>
          <p:cNvPr id="19460" name="Picture 4" descr="http://www.gothicgreenoak.co.uk/images/games/dice_detail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2362200"/>
            <a:ext cx="1352550" cy="1352550"/>
          </a:xfrm>
          <a:prstGeom prst="rect">
            <a:avLst/>
          </a:prstGeom>
          <a:noFill/>
        </p:spPr>
      </p:pic>
      <p:pic>
        <p:nvPicPr>
          <p:cNvPr id="19464" name="Picture 8" descr="http://tudorshoppe.com/Merchant2/graphics/00000001/ammancards.jpg"/>
          <p:cNvPicPr>
            <a:picLocks noChangeAspect="1" noChangeArrowheads="1"/>
          </p:cNvPicPr>
          <p:nvPr/>
        </p:nvPicPr>
        <p:blipFill>
          <a:blip r:embed="rId6">
            <a:lum bright="10000"/>
          </a:blip>
          <a:srcRect/>
          <a:stretch>
            <a:fillRect/>
          </a:stretch>
        </p:blipFill>
        <p:spPr bwMode="auto">
          <a:xfrm>
            <a:off x="1066800" y="381000"/>
            <a:ext cx="2619375" cy="1543050"/>
          </a:xfrm>
          <a:prstGeom prst="rect">
            <a:avLst/>
          </a:prstGeom>
          <a:noFill/>
        </p:spPr>
      </p:pic>
      <p:pic>
        <p:nvPicPr>
          <p:cNvPr id="19466" name="Picture 10" descr="http://www.historyforkids.org/learn/games/pictures/backgammo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25769" y="4191000"/>
            <a:ext cx="2403231" cy="23431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010400" y="914400"/>
            <a:ext cx="2133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    Chess</a:t>
            </a:r>
          </a:p>
          <a:p>
            <a:endParaRPr lang="en-US" sz="32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endParaRPr lang="en-US" sz="32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endParaRPr lang="en-US" sz="32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endParaRPr lang="en-US" sz="32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endParaRPr lang="en-US" sz="32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endParaRPr lang="en-US" sz="20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r>
              <a:rPr lang="en-US" sz="3200" b="1" dirty="0" err="1" smtClean="0">
                <a:solidFill>
                  <a:srgbClr val="C00000"/>
                </a:solidFill>
                <a:latin typeface="Footlight MT Light" pitchFamily="18" charset="0"/>
              </a:rPr>
              <a:t>Alquerques</a:t>
            </a:r>
            <a:endParaRPr lang="en-US" sz="3200" b="1" dirty="0">
              <a:solidFill>
                <a:srgbClr val="C00000"/>
              </a:solidFill>
              <a:latin typeface="Footlight MT Light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6705600" y="1219200"/>
            <a:ext cx="762000" cy="5334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8230394" y="4723606"/>
            <a:ext cx="609600" cy="458788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05000" y="1981200"/>
            <a:ext cx="18288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Cards</a:t>
            </a:r>
          </a:p>
          <a:p>
            <a:endParaRPr lang="en-US" sz="12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Dice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400" y="35814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Backgammon</a:t>
            </a:r>
            <a:endParaRPr lang="en-US" sz="3200" b="1" dirty="0">
              <a:solidFill>
                <a:srgbClr val="C00000"/>
              </a:solidFill>
              <a:latin typeface="Footlight MT Light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16200000" flipV="1">
            <a:off x="1600200" y="1905000"/>
            <a:ext cx="381000" cy="3810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5800" y="4038600"/>
            <a:ext cx="685800" cy="2286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V="1">
            <a:off x="1752600" y="3124200"/>
            <a:ext cx="533400" cy="2286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http://www.libraries.iub.edu/secure/images/libraryPhotos/C_40/knight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33400"/>
            <a:ext cx="5823415" cy="3581400"/>
          </a:xfrm>
          <a:prstGeom prst="rect">
            <a:avLst/>
          </a:prstGeom>
          <a:noFill/>
        </p:spPr>
      </p:pic>
      <p:pic>
        <p:nvPicPr>
          <p:cNvPr id="2056" name="Picture 8" descr="C:\Users\James\AppData\Local\Microsoft\Windows\Temporary Internet Files\Content.IE5\UWU2S900\MPj04049400000[1].jpg"/>
          <p:cNvPicPr>
            <a:picLocks noChangeAspect="1" noChangeArrowheads="1"/>
          </p:cNvPicPr>
          <p:nvPr/>
        </p:nvPicPr>
        <p:blipFill>
          <a:blip r:embed="rId4" cstate="print"/>
          <a:srcRect l="14286" t="11539" r="24490" b="11539"/>
          <a:stretch>
            <a:fillRect/>
          </a:stretch>
        </p:blipFill>
        <p:spPr bwMode="auto">
          <a:xfrm flipH="1">
            <a:off x="1524000" y="4267200"/>
            <a:ext cx="2122715" cy="1905000"/>
          </a:xfrm>
          <a:prstGeom prst="rect">
            <a:avLst/>
          </a:prstGeom>
          <a:noFill/>
        </p:spPr>
      </p:pic>
      <p:pic>
        <p:nvPicPr>
          <p:cNvPr id="2062" name="Picture 14" descr="http://www.kategreenawaycards.com/images/stories/cards/MedievalChildren/03-MedievalChildren.jpg"/>
          <p:cNvPicPr>
            <a:picLocks noChangeAspect="1" noChangeArrowheads="1"/>
          </p:cNvPicPr>
          <p:nvPr/>
        </p:nvPicPr>
        <p:blipFill>
          <a:blip r:embed="rId5"/>
          <a:srcRect l="7897" t="6977" r="7172" b="9302"/>
          <a:stretch>
            <a:fillRect/>
          </a:stretch>
        </p:blipFill>
        <p:spPr bwMode="auto">
          <a:xfrm>
            <a:off x="5334000" y="3810000"/>
            <a:ext cx="3048000" cy="2067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4" name="Picture 16" descr="http://www.englishvillagedesigns.co.uk/img/gallery/dolls/3.jpg"/>
          <p:cNvPicPr>
            <a:picLocks noChangeAspect="1" noChangeArrowheads="1"/>
          </p:cNvPicPr>
          <p:nvPr/>
        </p:nvPicPr>
        <p:blipFill>
          <a:blip r:embed="rId6"/>
          <a:srcRect l="14666" t="7920" r="19062" b="6931"/>
          <a:stretch>
            <a:fillRect/>
          </a:stretch>
        </p:blipFill>
        <p:spPr bwMode="auto">
          <a:xfrm>
            <a:off x="7118445" y="228600"/>
            <a:ext cx="1339755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www.greenmanlongbows.co.uk/images/page%20images%20and%20photos/links/archery_english_longbow_equipement%2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990601"/>
            <a:ext cx="3992183" cy="4800600"/>
          </a:xfrm>
          <a:prstGeom prst="rect">
            <a:avLst/>
          </a:prstGeom>
          <a:noFill/>
        </p:spPr>
      </p:pic>
      <p:pic>
        <p:nvPicPr>
          <p:cNvPr id="22538" name="Picture 10" descr="http://slumberland.org/sca/articles/medievalbaseball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24400" y="228600"/>
            <a:ext cx="4135244" cy="1646068"/>
          </a:xfrm>
          <a:prstGeom prst="rect">
            <a:avLst/>
          </a:prstGeom>
          <a:noFill/>
        </p:spPr>
      </p:pic>
      <p:pic>
        <p:nvPicPr>
          <p:cNvPr id="22541" name="Picture 13" descr="C:\Users\James\AppData\Local\Microsoft\Windows\Temporary Internet Files\Content.IE5\7K1EB10Z\MCSL00574_0000[1].wmf"/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85800" y="4191000"/>
            <a:ext cx="2133600" cy="2133894"/>
          </a:xfrm>
          <a:prstGeom prst="rect">
            <a:avLst/>
          </a:prstGeom>
          <a:noFill/>
          <a:effectLst>
            <a:outerShdw dist="38100" dir="2700000" algn="tl" rotWithShape="0">
              <a:srgbClr val="990000">
                <a:alpha val="53725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52400" y="2438400"/>
            <a:ext cx="2286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C00000"/>
                </a:solidFill>
                <a:latin typeface="Footlight MT Light" pitchFamily="18" charset="0"/>
              </a:rPr>
              <a:t>Colf</a:t>
            </a:r>
            <a:endParaRPr lang="en-US" sz="32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endParaRPr lang="en-US" sz="24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endParaRPr lang="en-US" sz="20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Hammer-throwing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1066800" y="2438400"/>
            <a:ext cx="381000" cy="3810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495300" y="4610100"/>
            <a:ext cx="762000" cy="6858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553200" y="1981200"/>
            <a:ext cx="2286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Stool ball</a:t>
            </a:r>
          </a:p>
          <a:p>
            <a:endParaRPr lang="en-US" sz="32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Archery</a:t>
            </a:r>
          </a:p>
          <a:p>
            <a:endParaRPr lang="en-US" sz="32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Combats</a:t>
            </a:r>
            <a:endParaRPr lang="en-US" sz="3200" b="1" dirty="0" smtClean="0">
              <a:solidFill>
                <a:srgbClr val="C00000"/>
              </a:solidFill>
              <a:latin typeface="Footlight MT Light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6172200" y="1905000"/>
            <a:ext cx="457200" cy="3810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5638800" y="3200400"/>
            <a:ext cx="990600" cy="762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6" name="Picture 8" descr="http://content.ytmnd.com/content/4/4/2/44272c7c2b26c7232e8cf2adff0530c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381000"/>
            <a:ext cx="2377440" cy="1981200"/>
          </a:xfrm>
          <a:prstGeom prst="rect">
            <a:avLst/>
          </a:prstGeom>
          <a:noFill/>
        </p:spPr>
      </p:pic>
      <p:pic>
        <p:nvPicPr>
          <p:cNvPr id="36" name="Picture 3" descr="http://www.slashfilm.com/wp/wp-content/images/fight-440x30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4668635"/>
            <a:ext cx="2819400" cy="1960765"/>
          </a:xfrm>
          <a:prstGeom prst="rect">
            <a:avLst/>
          </a:prstGeom>
          <a:noFill/>
        </p:spPr>
      </p:pic>
      <p:cxnSp>
        <p:nvCxnSpPr>
          <p:cNvPr id="37" name="Straight Arrow Connector 36"/>
          <p:cNvCxnSpPr/>
          <p:nvPr/>
        </p:nvCxnSpPr>
        <p:spPr>
          <a:xfrm rot="16200000" flipH="1">
            <a:off x="6400800" y="4572000"/>
            <a:ext cx="762000" cy="3048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http://upload.wikimedia.org/wikipedia/commons/thumb/3/30/Codex_manesse_hawking.jpg/200px-Codex_manesse_hawking.jpg"/>
          <p:cNvPicPr>
            <a:picLocks noChangeAspect="1" noChangeArrowheads="1"/>
          </p:cNvPicPr>
          <p:nvPr/>
        </p:nvPicPr>
        <p:blipFill>
          <a:blip r:embed="rId3">
            <a:lum bright="10000" contrast="20000"/>
          </a:blip>
          <a:srcRect/>
          <a:stretch>
            <a:fillRect/>
          </a:stretch>
        </p:blipFill>
        <p:spPr bwMode="auto">
          <a:xfrm>
            <a:off x="4953000" y="1465326"/>
            <a:ext cx="3657600" cy="5065776"/>
          </a:xfrm>
          <a:prstGeom prst="rect">
            <a:avLst/>
          </a:prstGeom>
          <a:noFill/>
        </p:spPr>
      </p:pic>
      <p:pic>
        <p:nvPicPr>
          <p:cNvPr id="17417" name="Picture 9" descr="http://userpages.wittenberg.edu/alivingstone/390/christine.JPG"/>
          <p:cNvPicPr>
            <a:picLocks noChangeAspect="1" noChangeArrowheads="1"/>
          </p:cNvPicPr>
          <p:nvPr/>
        </p:nvPicPr>
        <p:blipFill>
          <a:blip r:embed="rId4">
            <a:lum bright="10000" contrast="20000"/>
          </a:blip>
          <a:srcRect t="40518" r="21" b="5003"/>
          <a:stretch>
            <a:fillRect/>
          </a:stretch>
        </p:blipFill>
        <p:spPr bwMode="auto">
          <a:xfrm>
            <a:off x="457200" y="337039"/>
            <a:ext cx="4211444" cy="3320562"/>
          </a:xfrm>
          <a:prstGeom prst="rect">
            <a:avLst/>
          </a:prstGeom>
          <a:noFill/>
        </p:spPr>
      </p:pic>
      <p:pic>
        <p:nvPicPr>
          <p:cNvPr id="17419" name="Picture 11" descr="http://ny-image1.etsy.com/il_430xN.527463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998" y="3886200"/>
            <a:ext cx="1173202" cy="1676400"/>
          </a:xfrm>
          <a:prstGeom prst="rect">
            <a:avLst/>
          </a:prstGeom>
          <a:noFill/>
        </p:spPr>
      </p:pic>
      <p:pic>
        <p:nvPicPr>
          <p:cNvPr id="17421" name="Picture 13" descr="http://annalior.net/wordpress_3/wp-content/uploads/2008/12/Arthur.jpg"/>
          <p:cNvPicPr>
            <a:picLocks noChangeAspect="1" noChangeArrowheads="1"/>
          </p:cNvPicPr>
          <p:nvPr/>
        </p:nvPicPr>
        <p:blipFill>
          <a:blip r:embed="rId6" cstate="print">
            <a:lum bright="20000"/>
          </a:blip>
          <a:srcRect/>
          <a:stretch>
            <a:fillRect/>
          </a:stretch>
        </p:blipFill>
        <p:spPr bwMode="auto">
          <a:xfrm>
            <a:off x="2286000" y="3886200"/>
            <a:ext cx="2441028" cy="2123694"/>
          </a:xfrm>
          <a:prstGeom prst="rect">
            <a:avLst/>
          </a:prstGeom>
          <a:noFill/>
        </p:spPr>
      </p:pic>
      <p:pic>
        <p:nvPicPr>
          <p:cNvPr id="17423" name="Picture 15" descr="http://t3.gstatic.com/images?q=tbn:HxrPNBflLi7o9M:http://img2.photographersdirect.com/img/262/wm/pd2282985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52999" y="304800"/>
            <a:ext cx="1977504" cy="101917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010400" y="558225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H</a:t>
            </a:r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awking</a:t>
            </a:r>
            <a:endParaRPr lang="en-US" sz="3200" b="1" dirty="0">
              <a:solidFill>
                <a:srgbClr val="C00000"/>
              </a:solidFill>
              <a:latin typeface="Footlight MT Light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6388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R</a:t>
            </a:r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eading</a:t>
            </a:r>
            <a:endParaRPr lang="en-US" sz="3200" b="1" dirty="0">
              <a:solidFill>
                <a:srgbClr val="C00000"/>
              </a:solidFill>
              <a:latin typeface="Footlight MT L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8" name="Picture 10" descr="http://www.nohum.k12.ca.us/mhs/teachers/Gglassman_files/images/harp.jpg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6172200" y="3581400"/>
            <a:ext cx="2107542" cy="2590800"/>
          </a:xfrm>
          <a:prstGeom prst="rect">
            <a:avLst/>
          </a:prstGeom>
          <a:noFill/>
        </p:spPr>
      </p:pic>
      <p:pic>
        <p:nvPicPr>
          <p:cNvPr id="27652" name="Picture 4" descr="http://www.fortaleza.es/images/cen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0" y="676275"/>
            <a:ext cx="6191250" cy="3971925"/>
          </a:xfrm>
          <a:prstGeom prst="rect">
            <a:avLst/>
          </a:prstGeom>
          <a:noFill/>
        </p:spPr>
      </p:pic>
      <p:pic>
        <p:nvPicPr>
          <p:cNvPr id="27650" name="Picture 2" descr="http://www.shafe.co.uk/crystal/images/lshafe/Peake_Procession_Day_Portrait_c1600.jpg"/>
          <p:cNvPicPr>
            <a:picLocks noChangeAspect="1" noChangeArrowheads="1"/>
          </p:cNvPicPr>
          <p:nvPr/>
        </p:nvPicPr>
        <p:blipFill>
          <a:blip r:embed="rId5" cstate="print">
            <a:lum bright="20000" contrast="10000"/>
          </a:blip>
          <a:srcRect l="3245" t="2925" r="2649"/>
          <a:stretch>
            <a:fillRect/>
          </a:stretch>
        </p:blipFill>
        <p:spPr bwMode="auto">
          <a:xfrm>
            <a:off x="6248400" y="228600"/>
            <a:ext cx="2413280" cy="1828800"/>
          </a:xfrm>
          <a:prstGeom prst="rect">
            <a:avLst/>
          </a:prstGeom>
          <a:noFill/>
          <a:ln>
            <a:solidFill>
              <a:srgbClr val="DDFBFF"/>
            </a:solidFill>
          </a:ln>
        </p:spPr>
      </p:pic>
      <p:pic>
        <p:nvPicPr>
          <p:cNvPr id="27660" name="Picture 12" descr="http://www.dkimages.com/discover/previews/975/25393.JPG"/>
          <p:cNvPicPr>
            <a:picLocks noChangeAspect="1" noChangeArrowheads="1"/>
          </p:cNvPicPr>
          <p:nvPr/>
        </p:nvPicPr>
        <p:blipFill>
          <a:blip r:embed="rId6"/>
          <a:srcRect l="10000" r="13333"/>
          <a:stretch>
            <a:fillRect/>
          </a:stretch>
        </p:blipFill>
        <p:spPr bwMode="auto">
          <a:xfrm>
            <a:off x="2057400" y="3657600"/>
            <a:ext cx="1752600" cy="207818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81400" y="4572000"/>
            <a:ext cx="3733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b="1" dirty="0" smtClean="0">
                <a:solidFill>
                  <a:srgbClr val="C00000"/>
                </a:solidFill>
                <a:latin typeface="Footlight MT Light" pitchFamily="18" charset="0"/>
              </a:rPr>
              <a:t>Hurdy-gurdy playe</a:t>
            </a:r>
            <a:r>
              <a:rPr lang="en-US" sz="3000" b="1" dirty="0" smtClean="0">
                <a:solidFill>
                  <a:srgbClr val="C00000"/>
                </a:solidFill>
                <a:latin typeface="Footlight MT Light" pitchFamily="18" charset="0"/>
              </a:rPr>
              <a:t>r</a:t>
            </a:r>
          </a:p>
          <a:p>
            <a:r>
              <a:rPr lang="en-US" sz="3100" b="1" dirty="0" smtClean="0">
                <a:solidFill>
                  <a:srgbClr val="C00000"/>
                </a:solidFill>
                <a:latin typeface="Footlight MT Light" pitchFamily="18" charset="0"/>
              </a:rPr>
              <a:t>   </a:t>
            </a:r>
          </a:p>
          <a:p>
            <a:r>
              <a:rPr lang="en-US" sz="3100" b="1" dirty="0" smtClean="0">
                <a:solidFill>
                  <a:srgbClr val="C00000"/>
                </a:solidFill>
                <a:latin typeface="Footlight MT Light" pitchFamily="18" charset="0"/>
              </a:rPr>
              <a:t>	  Harpist</a:t>
            </a:r>
            <a:endParaRPr lang="en-US" sz="3100" b="1" dirty="0">
              <a:solidFill>
                <a:srgbClr val="C00000"/>
              </a:solidFill>
              <a:latin typeface="Footlight MT Light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3124200" y="4800600"/>
            <a:ext cx="533400" cy="77788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6019800" y="5257800"/>
            <a:ext cx="609600" cy="6096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34200" y="2286000"/>
            <a:ext cx="2057400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Procession</a:t>
            </a:r>
          </a:p>
          <a:p>
            <a:endParaRPr lang="en-US" sz="900" b="1" dirty="0" smtClean="0">
              <a:solidFill>
                <a:srgbClr val="C00000"/>
              </a:solidFill>
              <a:latin typeface="Footlight MT Light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   Banquet</a:t>
            </a:r>
            <a:endParaRPr lang="en-US" sz="3200" b="1" dirty="0">
              <a:solidFill>
                <a:srgbClr val="C00000"/>
              </a:solidFill>
              <a:latin typeface="Footlight MT Light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6400800" y="2971800"/>
            <a:ext cx="990600" cy="2286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8001000" y="1981200"/>
            <a:ext cx="609600" cy="533400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62" name="Picture 14" descr="http://home.adelphi.edu/sbloch/ma/tents/pictures/Alexander/non-tents/pastimes/dancing.bear.117v.jpg"/>
          <p:cNvPicPr>
            <a:picLocks noChangeAspect="1" noChangeArrowheads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47401" r="-1121"/>
          <a:stretch>
            <a:fillRect/>
          </a:stretch>
        </p:blipFill>
        <p:spPr bwMode="auto">
          <a:xfrm>
            <a:off x="1143000" y="5257800"/>
            <a:ext cx="1295400" cy="1371600"/>
          </a:xfrm>
          <a:prstGeom prst="rect">
            <a:avLst/>
          </a:prstGeom>
          <a:noFill/>
        </p:spPr>
      </p:pic>
      <p:pic>
        <p:nvPicPr>
          <p:cNvPr id="27" name="Picture 14" descr="http://home.adelphi.edu/sbloch/ma/tents/pictures/Alexander/non-tents/pastimes/dancing.bear.117v.jpg"/>
          <p:cNvPicPr>
            <a:picLocks noChangeAspect="1" noChangeArrowheads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71560"/>
          <a:stretch>
            <a:fillRect/>
          </a:stretch>
        </p:blipFill>
        <p:spPr bwMode="auto">
          <a:xfrm>
            <a:off x="533400" y="5257800"/>
            <a:ext cx="685800" cy="137160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0" y="45720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Footlight MT Light" pitchFamily="18" charset="0"/>
              </a:rPr>
              <a:t>Dancing bear</a:t>
            </a:r>
            <a:endParaRPr lang="en-US" sz="3200" b="1" dirty="0">
              <a:solidFill>
                <a:srgbClr val="C00000"/>
              </a:solidFill>
              <a:latin typeface="Footlight MT Light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66700" y="5029198"/>
            <a:ext cx="1028700" cy="381002"/>
          </a:xfrm>
          <a:prstGeom prst="straightConnector1">
            <a:avLst/>
          </a:prstGeom>
          <a:ln w="50800">
            <a:solidFill>
              <a:srgbClr val="99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1st-art-gallery.com/thumbnail/154040/1/The-Dance-Around-The-May-Pole.jpg"/>
          <p:cNvPicPr>
            <a:picLocks noChangeAspect="1" noChangeArrowheads="1"/>
          </p:cNvPicPr>
          <p:nvPr/>
        </p:nvPicPr>
        <p:blipFill>
          <a:blip r:embed="rId3"/>
          <a:srcRect r="9333"/>
          <a:stretch>
            <a:fillRect/>
          </a:stretch>
        </p:blipFill>
        <p:spPr bwMode="auto">
          <a:xfrm>
            <a:off x="685800" y="914400"/>
            <a:ext cx="5233939" cy="3810000"/>
          </a:xfrm>
          <a:prstGeom prst="rect">
            <a:avLst/>
          </a:prstGeom>
          <a:noFill/>
        </p:spPr>
      </p:pic>
      <p:pic>
        <p:nvPicPr>
          <p:cNvPr id="25604" name="Picture 4" descr="http://thehoot.net/wp-content/uploads/2008/05/the_hoot_5-2-08_page_12_image_0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04800"/>
            <a:ext cx="2019833" cy="1600200"/>
          </a:xfrm>
          <a:prstGeom prst="rect">
            <a:avLst/>
          </a:prstGeom>
          <a:noFill/>
        </p:spPr>
      </p:pic>
      <p:pic>
        <p:nvPicPr>
          <p:cNvPr id="25606" name="Picture 6" descr="http://www.wilsonsalmanac.com/images1/midsummer_bonfire.gif"/>
          <p:cNvPicPr>
            <a:picLocks noChangeAspect="1" noChangeArrowheads="1"/>
          </p:cNvPicPr>
          <p:nvPr/>
        </p:nvPicPr>
        <p:blipFill>
          <a:blip r:embed="rId5">
            <a:biLevel thresh="50000"/>
          </a:blip>
          <a:srcRect/>
          <a:stretch>
            <a:fillRect/>
          </a:stretch>
        </p:blipFill>
        <p:spPr bwMode="auto">
          <a:xfrm>
            <a:off x="6248400" y="4038600"/>
            <a:ext cx="2286000" cy="2286000"/>
          </a:xfrm>
          <a:prstGeom prst="rect">
            <a:avLst/>
          </a:prstGeom>
          <a:noFill/>
        </p:spPr>
      </p:pic>
      <p:pic>
        <p:nvPicPr>
          <p:cNvPr id="25608" name="Picture 8" descr="http://www.theolivepress.eu/whats%20on%20calender/may%20day%202009/maypol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1600200" y="4343400"/>
            <a:ext cx="1723679" cy="2321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710</TotalTime>
  <Words>39</Words>
  <Application>Microsoft Office PowerPoint</Application>
  <PresentationFormat>On-screen Show (4:3)</PresentationFormat>
  <Paragraphs>40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Medieval Entertainment and Games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</dc:creator>
  <cp:lastModifiedBy>James</cp:lastModifiedBy>
  <cp:revision>65</cp:revision>
  <dcterms:created xsi:type="dcterms:W3CDTF">2009-09-26T18:40:14Z</dcterms:created>
  <dcterms:modified xsi:type="dcterms:W3CDTF">2009-09-28T01:58:27Z</dcterms:modified>
</cp:coreProperties>
</file>